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commentAuthors.xml" ContentType="application/vnd.openxmlformats-officedocument.presentationml.commentAuthors+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490" r:id="rId5"/>
    <p:sldId id="437" r:id="rId6"/>
    <p:sldId id="533" r:id="rId7"/>
    <p:sldId id="434" r:id="rId8"/>
    <p:sldId id="511" r:id="rId9"/>
    <p:sldId id="534" r:id="rId10"/>
    <p:sldId id="558" r:id="rId11"/>
    <p:sldId id="510" r:id="rId12"/>
    <p:sldId id="435" r:id="rId13"/>
    <p:sldId id="492" r:id="rId14"/>
    <p:sldId id="535" r:id="rId15"/>
    <p:sldId id="436" r:id="rId16"/>
    <p:sldId id="388" r:id="rId17"/>
    <p:sldId id="442" r:id="rId18"/>
    <p:sldId id="445" r:id="rId19"/>
    <p:sldId id="447" r:id="rId20"/>
    <p:sldId id="536" r:id="rId21"/>
    <p:sldId id="515" r:id="rId22"/>
    <p:sldId id="516" r:id="rId23"/>
    <p:sldId id="537" r:id="rId24"/>
    <p:sldId id="513" r:id="rId25"/>
    <p:sldId id="538" r:id="rId26"/>
    <p:sldId id="449" r:id="rId27"/>
    <p:sldId id="539" r:id="rId28"/>
    <p:sldId id="540" r:id="rId29"/>
    <p:sldId id="541" r:id="rId30"/>
    <p:sldId id="450" r:id="rId31"/>
    <p:sldId id="517" r:id="rId32"/>
    <p:sldId id="542" r:id="rId33"/>
    <p:sldId id="518" r:id="rId34"/>
    <p:sldId id="459" r:id="rId35"/>
    <p:sldId id="465" r:id="rId36"/>
    <p:sldId id="466" r:id="rId37"/>
    <p:sldId id="521" r:id="rId38"/>
    <p:sldId id="523" r:id="rId39"/>
    <p:sldId id="543" r:id="rId40"/>
    <p:sldId id="544" r:id="rId41"/>
    <p:sldId id="545" r:id="rId42"/>
    <p:sldId id="460" r:id="rId43"/>
    <p:sldId id="502" r:id="rId44"/>
    <p:sldId id="461" r:id="rId45"/>
    <p:sldId id="504" r:id="rId46"/>
    <p:sldId id="467" r:id="rId47"/>
    <p:sldId id="468" r:id="rId48"/>
    <p:sldId id="524" r:id="rId49"/>
    <p:sldId id="556" r:id="rId50"/>
    <p:sldId id="557" r:id="rId51"/>
    <p:sldId id="548" r:id="rId52"/>
    <p:sldId id="469" r:id="rId53"/>
    <p:sldId id="471" r:id="rId54"/>
    <p:sldId id="473" r:id="rId55"/>
    <p:sldId id="474" r:id="rId56"/>
    <p:sldId id="475" r:id="rId57"/>
    <p:sldId id="506" r:id="rId58"/>
    <p:sldId id="507" r:id="rId59"/>
    <p:sldId id="549" r:id="rId60"/>
    <p:sldId id="477" r:id="rId61"/>
    <p:sldId id="550" r:id="rId62"/>
    <p:sldId id="478" r:id="rId63"/>
    <p:sldId id="551" r:id="rId64"/>
    <p:sldId id="479" r:id="rId65"/>
    <p:sldId id="480" r:id="rId66"/>
    <p:sldId id="482" r:id="rId67"/>
    <p:sldId id="552" r:id="rId68"/>
    <p:sldId id="481" r:id="rId69"/>
    <p:sldId id="559" r:id="rId70"/>
    <p:sldId id="528" r:id="rId71"/>
    <p:sldId id="527" r:id="rId72"/>
    <p:sldId id="483" r:id="rId73"/>
    <p:sldId id="484" r:id="rId74"/>
    <p:sldId id="553" r:id="rId75"/>
    <p:sldId id="531" r:id="rId76"/>
    <p:sldId id="486" r:id="rId77"/>
    <p:sldId id="554" r:id="rId78"/>
    <p:sldId id="555" r:id="rId79"/>
    <p:sldId id="488" r:id="rId80"/>
    <p:sldId id="519"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en Liang" initials="KL" lastIdx="1" clrIdx="0">
    <p:extLst>
      <p:ext uri="{19B8F6BF-5375-455C-9EA6-DF929625EA0E}">
        <p15:presenceInfo xmlns:p15="http://schemas.microsoft.com/office/powerpoint/2012/main" userId="8cc9bdad1ab46b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FF"/>
    <a:srgbClr val="F3F5F7"/>
    <a:srgbClr val="FCFDFE"/>
    <a:srgbClr val="FF0066"/>
    <a:srgbClr val="E60000"/>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7" d="100"/>
          <a:sy n="87" d="100"/>
        </p:scale>
        <p:origin x="120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89" Type="http://schemas.openxmlformats.org/officeDocument/2006/relationships/customXml" Target="../customXml/item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Life_2e_BrE_Inter_SB_U06_Grammar%20Summary.pptx" TargetMode="External"/><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media" Target="../media/media5.mp3"/><Relationship Id="rId7" Type="http://schemas.openxmlformats.org/officeDocument/2006/relationships/image" Target="../media/image10.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0.png"/><Relationship Id="rId5" Type="http://schemas.openxmlformats.org/officeDocument/2006/relationships/slideLayout" Target="../slideLayouts/slideLayout12.xml"/><Relationship Id="rId4" Type="http://schemas.openxmlformats.org/officeDocument/2006/relationships/audio" Target="../media/media5.mp3"/></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Life_2e_BrE_Inter_SB_U06_Grammar%20Summary.pptx" TargetMode="External"/><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5" Type="http://schemas.openxmlformats.org/officeDocument/2006/relationships/image" Target="../media/image10.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8.mp3"/><Relationship Id="rId1" Type="http://schemas.openxmlformats.org/officeDocument/2006/relationships/audio" Target="NULL" TargetMode="Externa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8.mp3"/><Relationship Id="rId1" Type="http://schemas.openxmlformats.org/officeDocument/2006/relationships/audio" Target="NULL" TargetMode="External"/><Relationship Id="rId5" Type="http://schemas.openxmlformats.org/officeDocument/2006/relationships/image" Target="../media/image10.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2.xml"/><Relationship Id="rId7" Type="http://schemas.openxmlformats.org/officeDocument/2006/relationships/image" Target="../media/image28.png"/><Relationship Id="rId12" Type="http://schemas.openxmlformats.org/officeDocument/2006/relationships/image" Target="../media/image10.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0.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9.mp3"/><Relationship Id="rId1" Type="http://schemas.openxmlformats.org/officeDocument/2006/relationships/audio" Target="NULL"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9.mp3"/><Relationship Id="rId1" Type="http://schemas.openxmlformats.org/officeDocument/2006/relationships/audio" Target="NULL" TargetMode="Externa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9.mp3"/><Relationship Id="rId1" Type="http://schemas.openxmlformats.org/officeDocument/2006/relationships/audio" Target="NULL" TargetMode="Externa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microsoft.com/office/2007/relationships/media" Target="../media/media11.mp3"/><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0.png"/><Relationship Id="rId5" Type="http://schemas.openxmlformats.org/officeDocument/2006/relationships/slideLayout" Target="../slideLayouts/slideLayout12.xml"/><Relationship Id="rId4" Type="http://schemas.openxmlformats.org/officeDocument/2006/relationships/audio" Target="../media/media11.mp3"/></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Inter_SB_U06_Video/Video%206.1.mp4" TargetMode="Externa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Inter_SB_U06_Video/Video%206.1.mp4" TargetMode="Externa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Inter_SB_U06_Video/Video%206.1.mp4"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Inter_SB_U06_Video/Video%206.1.mp4"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Inter_SB_U06_Video/Video%206.2.mp4"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Inter_SB_U06_Video/Video%206.2.mp4"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srcRect t="7478"/>
          <a:stretch/>
        </p:blipFill>
        <p:spPr bwMode="auto">
          <a:xfrm>
            <a:off x="0" y="0"/>
            <a:ext cx="9144000" cy="5777514"/>
          </a:xfrm>
          <a:prstGeom prst="rect">
            <a:avLst/>
          </a:prstGeom>
          <a:noFill/>
          <a:ln w="9525">
            <a:noFill/>
            <a:miter lim="800000"/>
            <a:headEnd/>
            <a:tailEnd/>
          </a:ln>
        </p:spPr>
      </p:pic>
      <p:sp>
        <p:nvSpPr>
          <p:cNvPr id="7" name="Date Placeholder 1">
            <a:extLst>
              <a:ext uri="{FF2B5EF4-FFF2-40B4-BE49-F238E27FC236}">
                <a16:creationId xmlns:a16="http://schemas.microsoft.com/office/drawing/2014/main" id="{9F354533-02F3-4228-B8B9-A8929DFA956B}"/>
              </a:ext>
            </a:extLst>
          </p:cNvPr>
          <p:cNvSpPr>
            <a:spLocks noGrp="1"/>
          </p:cNvSpPr>
          <p:nvPr>
            <p:ph type="dt" sz="half" idx="10"/>
          </p:nvPr>
        </p:nvSpPr>
        <p:spPr>
          <a:xfrm>
            <a:off x="628650" y="6356351"/>
            <a:ext cx="2057400" cy="365125"/>
          </a:xfrm>
        </p:spPr>
        <p:txBody>
          <a:bodyPr/>
          <a:lstStyle/>
          <a:p>
            <a:fld id="{C764DE79-268F-4C1A-8933-263129D2AF90}" type="datetimeFigureOut">
              <a:rPr lang="en-US" dirty="0"/>
              <a:pPr/>
              <a:t>3/26/2019</a:t>
            </a:fld>
            <a:endParaRPr lang="en-US"/>
          </a:p>
        </p:txBody>
      </p:sp>
      <p:sp>
        <p:nvSpPr>
          <p:cNvPr id="8" name="Footer Placeholder 2">
            <a:extLst>
              <a:ext uri="{FF2B5EF4-FFF2-40B4-BE49-F238E27FC236}">
                <a16:creationId xmlns:a16="http://schemas.microsoft.com/office/drawing/2014/main" id="{0310A368-E472-4ACF-811C-5A8F0104C65E}"/>
              </a:ext>
            </a:extLst>
          </p:cNvPr>
          <p:cNvSpPr>
            <a:spLocks noGrp="1"/>
          </p:cNvSpPr>
          <p:nvPr>
            <p:ph type="ftr" sz="quarter" idx="11"/>
          </p:nvPr>
        </p:nvSpPr>
        <p:spPr>
          <a:xfrm>
            <a:off x="3028950" y="6356351"/>
            <a:ext cx="3086100" cy="365125"/>
          </a:xfrm>
        </p:spPr>
        <p:txBody>
          <a:bodyPr/>
          <a:lstStyle/>
          <a:p>
            <a:endParaRPr lang="en-US"/>
          </a:p>
        </p:txBody>
      </p:sp>
      <p:sp>
        <p:nvSpPr>
          <p:cNvPr id="10" name="Slide Number Placeholder 3">
            <a:extLst>
              <a:ext uri="{FF2B5EF4-FFF2-40B4-BE49-F238E27FC236}">
                <a16:creationId xmlns:a16="http://schemas.microsoft.com/office/drawing/2014/main" id="{62F69512-952C-482E-898E-CE860563FDE4}"/>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pPr/>
              <a:t>1</a:t>
            </a:fld>
            <a:endParaRPr lang="en-US"/>
          </a:p>
        </p:txBody>
      </p:sp>
      <p:sp>
        <p:nvSpPr>
          <p:cNvPr id="11" name="Rectangle 4">
            <a:extLst>
              <a:ext uri="{FF2B5EF4-FFF2-40B4-BE49-F238E27FC236}">
                <a16:creationId xmlns:a16="http://schemas.microsoft.com/office/drawing/2014/main" id="{EB9D53EE-33F5-4DFD-BCA2-77FD792FBCA2}"/>
              </a:ext>
            </a:extLst>
          </p:cNvPr>
          <p:cNvSpPr/>
          <p:nvPr/>
        </p:nvSpPr>
        <p:spPr>
          <a:xfrm>
            <a:off x="0" y="5779787"/>
            <a:ext cx="9144000" cy="1082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TextBox 5">
            <a:extLst>
              <a:ext uri="{FF2B5EF4-FFF2-40B4-BE49-F238E27FC236}">
                <a16:creationId xmlns:a16="http://schemas.microsoft.com/office/drawing/2014/main" id="{063206A9-FD6C-4BCB-8958-BD6FE460E36C}"/>
              </a:ext>
            </a:extLst>
          </p:cNvPr>
          <p:cNvSpPr txBox="1"/>
          <p:nvPr/>
        </p:nvSpPr>
        <p:spPr>
          <a:xfrm>
            <a:off x="0" y="6564388"/>
            <a:ext cx="9144000" cy="215444"/>
          </a:xfrm>
          <a:prstGeom prst="rect">
            <a:avLst/>
          </a:prstGeom>
          <a:noFill/>
        </p:spPr>
        <p:txBody>
          <a:bodyPr wrap="square" rtlCol="0">
            <a:spAutoFit/>
          </a:bodyPr>
          <a:lstStyle/>
          <a:p>
            <a:pPr algn="ctr"/>
            <a:r>
              <a:rPr lang="en-US" sz="800" b="0" i="0" spc="300" baseline="0" dirty="0">
                <a:solidFill>
                  <a:schemeClr val="bg1">
                    <a:lumMod val="50000"/>
                  </a:schemeClr>
                </a:solidFill>
                <a:latin typeface="Arial" charset="0"/>
                <a:ea typeface="Arial" charset="0"/>
                <a:cs typeface="Arial" charset="0"/>
              </a:rPr>
              <a:t>A PART OF CENGAGE</a:t>
            </a:r>
          </a:p>
        </p:txBody>
      </p:sp>
      <p:sp>
        <p:nvSpPr>
          <p:cNvPr id="13" name="TextBox 9">
            <a:extLst>
              <a:ext uri="{FF2B5EF4-FFF2-40B4-BE49-F238E27FC236}">
                <a16:creationId xmlns:a16="http://schemas.microsoft.com/office/drawing/2014/main" id="{0AE35AFB-EF19-4019-83E8-2B29521A9A5C}"/>
              </a:ext>
            </a:extLst>
          </p:cNvPr>
          <p:cNvSpPr txBox="1"/>
          <p:nvPr/>
        </p:nvSpPr>
        <p:spPr>
          <a:xfrm>
            <a:off x="0" y="5864772"/>
            <a:ext cx="9144000" cy="400110"/>
          </a:xfrm>
          <a:prstGeom prst="rect">
            <a:avLst/>
          </a:prstGeom>
          <a:noFill/>
        </p:spPr>
        <p:txBody>
          <a:bodyPr wrap="square" rtlCol="0">
            <a:spAutoFit/>
          </a:bodyPr>
          <a:lstStyle/>
          <a:p>
            <a:pPr algn="ctr"/>
            <a:r>
              <a:rPr lang="en-US" sz="2000" b="0" i="0" baseline="0" dirty="0">
                <a:solidFill>
                  <a:srgbClr val="FFE100"/>
                </a:solidFill>
                <a:latin typeface="Arial" charset="0"/>
                <a:ea typeface="Arial" charset="0"/>
                <a:cs typeface="Arial" charset="0"/>
              </a:rPr>
              <a:t>Bringing the world to the classroom and the classroom to life</a:t>
            </a:r>
          </a:p>
        </p:txBody>
      </p:sp>
      <p:sp>
        <p:nvSpPr>
          <p:cNvPr id="14" name="TextBox 10">
            <a:extLst>
              <a:ext uri="{FF2B5EF4-FFF2-40B4-BE49-F238E27FC236}">
                <a16:creationId xmlns:a16="http://schemas.microsoft.com/office/drawing/2014/main" id="{21216ABD-7520-43F2-94A3-FAC6F5575F3D}"/>
              </a:ext>
            </a:extLst>
          </p:cNvPr>
          <p:cNvSpPr txBox="1"/>
          <p:nvPr/>
        </p:nvSpPr>
        <p:spPr>
          <a:xfrm>
            <a:off x="0" y="6281447"/>
            <a:ext cx="9144000" cy="276999"/>
          </a:xfrm>
          <a:prstGeom prst="rect">
            <a:avLst/>
          </a:prstGeom>
          <a:noFill/>
        </p:spPr>
        <p:txBody>
          <a:bodyPr wrap="square" rtlCol="0">
            <a:spAutoFit/>
          </a:bodyPr>
          <a:lstStyle/>
          <a:p>
            <a:pPr algn="ctr"/>
            <a:r>
              <a:rPr lang="en-US" sz="1200" b="0" i="0" spc="150" baseline="0" dirty="0">
                <a:solidFill>
                  <a:schemeClr val="bg1"/>
                </a:solidFill>
                <a:latin typeface="Arial" charset="0"/>
                <a:ea typeface="Arial" charset="0"/>
                <a:cs typeface="Arial" charset="0"/>
              </a:rPr>
              <a:t>NGL.CENGAGE.COM/ELT</a:t>
            </a:r>
          </a:p>
        </p:txBody>
      </p:sp>
      <p:pic>
        <p:nvPicPr>
          <p:cNvPr id="16" name="Picture 4">
            <a:extLst>
              <a:ext uri="{FF2B5EF4-FFF2-40B4-BE49-F238E27FC236}">
                <a16:creationId xmlns:a16="http://schemas.microsoft.com/office/drawing/2014/main" id="{CDFA4870-61D0-4E39-B56C-076525F7B6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800" y="262339"/>
            <a:ext cx="2181486" cy="901049"/>
          </a:xfrm>
          <a:prstGeom prst="rect">
            <a:avLst/>
          </a:prstGeom>
        </p:spPr>
      </p:pic>
    </p:spTree>
    <p:extLst>
      <p:ext uri="{BB962C8B-B14F-4D97-AF65-F5344CB8AC3E}">
        <p14:creationId xmlns:p14="http://schemas.microsoft.com/office/powerpoint/2010/main" val="88518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70</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and find the answer to the mystery the speaker mentioned. When is a reward useful? When is it not useful?</a:t>
            </a:r>
            <a:endParaRPr lang="zh-TW" altLang="en-US" sz="2000" dirty="0">
              <a:latin typeface="Calibri" panose="020F0502020204030204" pitchFamily="34" charset="0"/>
              <a:cs typeface="Calibri" panose="020F0502020204030204" pitchFamily="34" charset="0"/>
            </a:endParaRPr>
          </a:p>
        </p:txBody>
      </p:sp>
      <p:sp>
        <p:nvSpPr>
          <p:cNvPr id="18" name="矩形 17">
            <a:extLst>
              <a:ext uri="{FF2B5EF4-FFF2-40B4-BE49-F238E27FC236}">
                <a16:creationId xmlns:a16="http://schemas.microsoft.com/office/drawing/2014/main" id="{4F8AF148-F4EF-4360-9BE3-E3A359116E94}"/>
              </a:ext>
            </a:extLst>
          </p:cNvPr>
          <p:cNvSpPr/>
          <p:nvPr/>
        </p:nvSpPr>
        <p:spPr>
          <a:xfrm>
            <a:off x="652330" y="1111914"/>
            <a:ext cx="8250451" cy="1200329"/>
          </a:xfrm>
          <a:prstGeom prst="rect">
            <a:avLst/>
          </a:prstGeom>
        </p:spPr>
        <p:txBody>
          <a:bodyPr wrap="square">
            <a:spAutoFit/>
          </a:bodyPr>
          <a:lstStyle/>
          <a:p>
            <a:r>
              <a:rPr lang="en-US" altLang="zh-TW" b="1" dirty="0">
                <a:solidFill>
                  <a:srgbClr val="FF0066"/>
                </a:solidFill>
                <a:latin typeface="Segoe Print" panose="02000600000000000000" pitchFamily="2" charset="0"/>
              </a:rPr>
              <a:t>A reward is useful for helping people concentrate on tasks that have a clear set of rules.</a:t>
            </a:r>
          </a:p>
          <a:p>
            <a:r>
              <a:rPr lang="en-US" altLang="zh-TW" b="1" dirty="0">
                <a:solidFill>
                  <a:srgbClr val="FF0066"/>
                </a:solidFill>
                <a:latin typeface="Segoe Print" panose="02000600000000000000" pitchFamily="2" charset="0"/>
              </a:rPr>
              <a:t>A reward is not useful when the task doesn’t have a clear answer and requires flexible or creative thinking.</a:t>
            </a:r>
          </a:p>
        </p:txBody>
      </p:sp>
    </p:spTree>
    <p:extLst>
      <p:ext uri="{BB962C8B-B14F-4D97-AF65-F5344CB8AC3E}">
        <p14:creationId xmlns:p14="http://schemas.microsoft.com/office/powerpoint/2010/main" val="2602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70</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ADB27B19-A8B9-473D-A7C6-F480DF77FDBA}"/>
              </a:ext>
            </a:extLst>
          </p:cNvPr>
          <p:cNvSpPr/>
          <p:nvPr/>
        </p:nvSpPr>
        <p:spPr>
          <a:xfrm>
            <a:off x="318151" y="2662288"/>
            <a:ext cx="8542305" cy="3477875"/>
          </a:xfrm>
          <a:prstGeom prst="rect">
            <a:avLst/>
          </a:prstGeom>
        </p:spPr>
        <p:txBody>
          <a:bodyPr wrap="square">
            <a:spAutoFit/>
          </a:bodyPr>
          <a:lstStyle/>
          <a:p>
            <a:pPr>
              <a:spcBef>
                <a:spcPts val="600"/>
              </a:spcBef>
            </a:pPr>
            <a:r>
              <a:rPr lang="en-US" altLang="zh-TW" sz="2000" dirty="0">
                <a:solidFill>
                  <a:srgbClr val="000000"/>
                </a:solidFill>
                <a:latin typeface="Calibri" panose="020F0502020204030204" pitchFamily="34" charset="0"/>
              </a:rPr>
              <a:t>People often think that a reward can make people work harder. However, that’s not always true. Basically, it depends on the type of task or work. Rewards are great for making people concentrate and concentration helps with tasks that have a clear set of rules – the kind of thing where you follow the rules to complete the task – for example, doing </a:t>
            </a:r>
            <a:r>
              <a:rPr lang="en-US" altLang="zh-TW" sz="2000" dirty="0" err="1">
                <a:solidFill>
                  <a:srgbClr val="000000"/>
                </a:solidFill>
                <a:latin typeface="Calibri" panose="020F0502020204030204" pitchFamily="34" charset="0"/>
              </a:rPr>
              <a:t>maths</a:t>
            </a:r>
            <a:r>
              <a:rPr lang="en-US" altLang="zh-TW" sz="2000" dirty="0">
                <a:solidFill>
                  <a:srgbClr val="000000"/>
                </a:solidFill>
                <a:latin typeface="Calibri" panose="020F0502020204030204" pitchFamily="34" charset="0"/>
              </a:rPr>
              <a:t> problems or working in computer programming. But concentration doesn’t help with creative and flexible thinking. When the task doesn’t have a clear answer, concentration doesn’t help. In fact, your brain needs to be relaxed and open so that it can look at the problem in different ways. In the workplace, the reward is usually money. So businesses need to think carefully about the relationship between work and pay – because it’s true that people work harder for a reward, but only in some kinds of work.</a:t>
            </a:r>
            <a:endParaRPr lang="zh-TW" altLang="en-US" sz="2000" dirty="0">
              <a:solidFill>
                <a:srgbClr val="000000"/>
              </a:solidFill>
              <a:latin typeface="Calibri" panose="020F0502020204030204" pitchFamily="34" charset="0"/>
            </a:endParaRPr>
          </a:p>
        </p:txBody>
      </p:sp>
      <p:sp>
        <p:nvSpPr>
          <p:cNvPr id="18" name="矩形 17">
            <a:extLst>
              <a:ext uri="{FF2B5EF4-FFF2-40B4-BE49-F238E27FC236}">
                <a16:creationId xmlns:a16="http://schemas.microsoft.com/office/drawing/2014/main" id="{07B520EF-BD10-487F-9F2D-3912055238A4}"/>
              </a:ext>
            </a:extLst>
          </p:cNvPr>
          <p:cNvSpPr/>
          <p:nvPr/>
        </p:nvSpPr>
        <p:spPr>
          <a:xfrm>
            <a:off x="6671812" y="45536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45</a:t>
            </a:r>
            <a:endParaRPr lang="zh-TW" altLang="en-US" dirty="0">
              <a:solidFill>
                <a:schemeClr val="bg1">
                  <a:lumMod val="50000"/>
                </a:schemeClr>
              </a:solidFill>
              <a:latin typeface="Calibri" panose="020F0502020204030204" pitchFamily="34" charset="0"/>
            </a:endParaRPr>
          </a:p>
        </p:txBody>
      </p:sp>
      <p:pic>
        <p:nvPicPr>
          <p:cNvPr id="2" name="life_2e_intermediate_sb_track_4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29318" y="335230"/>
            <a:ext cx="609600" cy="609600"/>
          </a:xfrm>
          <a:prstGeom prst="rect">
            <a:avLst/>
          </a:prstGeom>
        </p:spPr>
      </p:pic>
      <p:pic>
        <p:nvPicPr>
          <p:cNvPr id="4" name="圖片 3">
            <a:extLst>
              <a:ext uri="{FF2B5EF4-FFF2-40B4-BE49-F238E27FC236}">
                <a16:creationId xmlns:a16="http://schemas.microsoft.com/office/drawing/2014/main" id="{62B93361-7F6A-4A8D-98B5-91D22B8C0C24}"/>
              </a:ext>
            </a:extLst>
          </p:cNvPr>
          <p:cNvPicPr>
            <a:picLocks noChangeAspect="1"/>
          </p:cNvPicPr>
          <p:nvPr/>
        </p:nvPicPr>
        <p:blipFill>
          <a:blip r:embed="rId5"/>
          <a:stretch>
            <a:fillRect/>
          </a:stretch>
        </p:blipFill>
        <p:spPr>
          <a:xfrm>
            <a:off x="-7283" y="0"/>
            <a:ext cx="6517413" cy="2600947"/>
          </a:xfrm>
          <a:prstGeom prst="rect">
            <a:avLst/>
          </a:prstGeom>
        </p:spPr>
      </p:pic>
    </p:spTree>
    <p:extLst>
      <p:ext uri="{BB962C8B-B14F-4D97-AF65-F5344CB8AC3E}">
        <p14:creationId xmlns:p14="http://schemas.microsoft.com/office/powerpoint/2010/main" val="4270634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5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1FB5A0E-9DC1-494A-8BF9-C5883AAD804E}"/>
              </a:ext>
            </a:extLst>
          </p:cNvPr>
          <p:cNvSpPr/>
          <p:nvPr/>
        </p:nvSpPr>
        <p:spPr>
          <a:xfrm>
            <a:off x="677536" y="1699957"/>
            <a:ext cx="8116505" cy="309315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How long did it take you to do the puzzle?</a:t>
            </a:r>
          </a:p>
          <a:p>
            <a:pPr marL="363538" indent="-363538">
              <a:spcBef>
                <a:spcPts val="600"/>
              </a:spcBef>
            </a:pPr>
            <a:r>
              <a:rPr lang="en-US" altLang="zh-TW" sz="2000" dirty="0">
                <a:latin typeface="Calibri" panose="020F0502020204030204" pitchFamily="34" charset="0"/>
              </a:rPr>
              <a:t>2 	Is it a long way from here to your house?</a:t>
            </a:r>
          </a:p>
          <a:p>
            <a:pPr marL="363538" indent="-363538">
              <a:spcBef>
                <a:spcPts val="600"/>
              </a:spcBef>
            </a:pPr>
            <a:r>
              <a:rPr lang="en-US" altLang="zh-TW" sz="2000" dirty="0">
                <a:latin typeface="Calibri" panose="020F0502020204030204" pitchFamily="34" charset="0"/>
              </a:rPr>
              <a:t>3 	How long does the essay need to be in the exam?</a:t>
            </a:r>
          </a:p>
          <a:p>
            <a:pPr marL="363538" indent="-363538">
              <a:spcBef>
                <a:spcPts val="600"/>
              </a:spcBef>
            </a:pPr>
            <a:r>
              <a:rPr lang="en-US" altLang="zh-TW" sz="2000" dirty="0">
                <a:latin typeface="Calibri" panose="020F0502020204030204" pitchFamily="34" charset="0"/>
              </a:rPr>
              <a:t>4 	I’m just going for a coffee. I won’t be long.</a:t>
            </a:r>
          </a:p>
          <a:p>
            <a:pPr marL="363538" indent="-363538">
              <a:spcBef>
                <a:spcPts val="600"/>
              </a:spcBef>
            </a:pPr>
            <a:r>
              <a:rPr lang="en-US" altLang="zh-TW" sz="2000" dirty="0">
                <a:latin typeface="Calibri" panose="020F0502020204030204" pitchFamily="34" charset="0"/>
              </a:rPr>
              <a:t>5 	We’ll stay here as long as it takes to finish the job.</a:t>
            </a:r>
          </a:p>
          <a:p>
            <a:pPr marL="363538" indent="-363538">
              <a:spcBef>
                <a:spcPts val="600"/>
              </a:spcBef>
            </a:pPr>
            <a:r>
              <a:rPr lang="en-US" altLang="zh-TW" sz="2000" dirty="0">
                <a:latin typeface="Calibri" panose="020F0502020204030204" pitchFamily="34" charset="0"/>
              </a:rPr>
              <a:t>6 	I love sunbathing. I could do it all day long.</a:t>
            </a:r>
          </a:p>
          <a:p>
            <a:pPr marL="363538" indent="-363538">
              <a:spcBef>
                <a:spcPts val="600"/>
              </a:spcBef>
            </a:pPr>
            <a:r>
              <a:rPr lang="en-US" altLang="zh-TW" sz="2000" dirty="0">
                <a:latin typeface="Calibri" panose="020F0502020204030204" pitchFamily="34" charset="0"/>
              </a:rPr>
              <a:t>7 	I can’t finish this book. It’s just too long.</a:t>
            </a:r>
          </a:p>
          <a:p>
            <a:pPr marL="363538" indent="-363538">
              <a:spcBef>
                <a:spcPts val="600"/>
              </a:spcBef>
            </a:pPr>
            <a:r>
              <a:rPr lang="en-US" altLang="zh-TW" sz="2000" dirty="0">
                <a:latin typeface="Calibri" panose="020F0502020204030204" pitchFamily="34" charset="0"/>
              </a:rPr>
              <a:t>8 	You can stay at my house as long as you don’t mind sleeping on the sofa.</a:t>
            </a:r>
            <a:endParaRPr lang="zh-TW" altLang="en-US" sz="2000" dirty="0">
              <a:latin typeface="Calibri" panose="020F0502020204030204" pitchFamily="34" charset="0"/>
            </a:endParaRPr>
          </a:p>
        </p:txBody>
      </p:sp>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Word focus  </a:t>
            </a:r>
            <a:r>
              <a:rPr lang="en-US" altLang="zh-TW" sz="3200" b="1" i="1" dirty="0">
                <a:solidFill>
                  <a:schemeClr val="tx1">
                    <a:lumMod val="65000"/>
                    <a:lumOff val="35000"/>
                  </a:schemeClr>
                </a:solidFill>
                <a:latin typeface="Calibri" panose="020F0502020204030204" pitchFamily="34" charset="0"/>
              </a:rPr>
              <a:t>long</a:t>
            </a:r>
            <a:endParaRPr lang="zh-TW" altLang="en-US" sz="3200" b="1" i="1" dirty="0">
              <a:solidFill>
                <a:schemeClr val="tx1">
                  <a:lumMod val="65000"/>
                  <a:lumOff val="35000"/>
                </a:schemeClr>
              </a:solidFill>
              <a:latin typeface="Calibri" panose="020F0502020204030204" pitchFamily="34" charset="0"/>
            </a:endParaRPr>
          </a:p>
        </p:txBody>
      </p:sp>
      <p:sp>
        <p:nvSpPr>
          <p:cNvPr id="15" name="矩形 14">
            <a:extLst>
              <a:ext uri="{FF2B5EF4-FFF2-40B4-BE49-F238E27FC236}">
                <a16:creationId xmlns:a16="http://schemas.microsoft.com/office/drawing/2014/main" id="{4F8AF148-F4EF-4360-9BE3-E3A359116E94}"/>
              </a:ext>
            </a:extLst>
          </p:cNvPr>
          <p:cNvSpPr/>
          <p:nvPr/>
        </p:nvSpPr>
        <p:spPr>
          <a:xfrm>
            <a:off x="430286" y="1634247"/>
            <a:ext cx="464659" cy="3143168"/>
          </a:xfrm>
          <a:prstGeom prst="rect">
            <a:avLst/>
          </a:prstGeom>
        </p:spPr>
        <p:txBody>
          <a:bodyPr wrap="square">
            <a:spAutoFit/>
          </a:bodyPr>
          <a:lstStyle/>
          <a:p>
            <a:pPr>
              <a:lnSpc>
                <a:spcPts val="3000"/>
              </a:lnSpc>
            </a:pPr>
            <a:r>
              <a:rPr lang="en-US" altLang="zh-TW" b="1" dirty="0">
                <a:solidFill>
                  <a:srgbClr val="FF0066"/>
                </a:solidFill>
                <a:latin typeface="Segoe Print" panose="02000600000000000000" pitchFamily="2" charset="0"/>
              </a:rPr>
              <a:t>T</a:t>
            </a:r>
          </a:p>
          <a:p>
            <a:pPr>
              <a:lnSpc>
                <a:spcPts val="3000"/>
              </a:lnSpc>
            </a:pPr>
            <a:r>
              <a:rPr lang="en-US" altLang="zh-TW" b="1" dirty="0">
                <a:solidFill>
                  <a:srgbClr val="FF0066"/>
                </a:solidFill>
                <a:latin typeface="Segoe Print" panose="02000600000000000000" pitchFamily="2" charset="0"/>
              </a:rPr>
              <a:t>D</a:t>
            </a:r>
          </a:p>
          <a:p>
            <a:pPr>
              <a:lnSpc>
                <a:spcPts val="3000"/>
              </a:lnSpc>
            </a:pPr>
            <a:r>
              <a:rPr lang="en-US" altLang="zh-TW" b="1" dirty="0">
                <a:solidFill>
                  <a:srgbClr val="FF0066"/>
                </a:solidFill>
                <a:latin typeface="Segoe Print" panose="02000600000000000000" pitchFamily="2" charset="0"/>
              </a:rPr>
              <a:t>S</a:t>
            </a:r>
          </a:p>
          <a:p>
            <a:pPr>
              <a:lnSpc>
                <a:spcPts val="3000"/>
              </a:lnSpc>
            </a:pPr>
            <a:r>
              <a:rPr lang="en-US" altLang="zh-TW" b="1" dirty="0">
                <a:solidFill>
                  <a:srgbClr val="FF0066"/>
                </a:solidFill>
                <a:latin typeface="Segoe Print" panose="02000600000000000000" pitchFamily="2" charset="0"/>
              </a:rPr>
              <a:t>T</a:t>
            </a:r>
          </a:p>
          <a:p>
            <a:pPr>
              <a:lnSpc>
                <a:spcPts val="3000"/>
              </a:lnSpc>
            </a:pPr>
            <a:r>
              <a:rPr lang="en-US" altLang="zh-TW" b="1" dirty="0">
                <a:solidFill>
                  <a:srgbClr val="FF0066"/>
                </a:solidFill>
                <a:latin typeface="Segoe Print" panose="02000600000000000000" pitchFamily="2" charset="0"/>
              </a:rPr>
              <a:t>T</a:t>
            </a:r>
          </a:p>
          <a:p>
            <a:pPr>
              <a:lnSpc>
                <a:spcPts val="3000"/>
              </a:lnSpc>
            </a:pPr>
            <a:r>
              <a:rPr lang="en-US" altLang="zh-TW" b="1" dirty="0">
                <a:solidFill>
                  <a:srgbClr val="FF0066"/>
                </a:solidFill>
                <a:latin typeface="Segoe Print" panose="02000600000000000000" pitchFamily="2" charset="0"/>
              </a:rPr>
              <a:t>T</a:t>
            </a:r>
          </a:p>
          <a:p>
            <a:pPr>
              <a:lnSpc>
                <a:spcPts val="3000"/>
              </a:lnSpc>
            </a:pPr>
            <a:r>
              <a:rPr lang="en-US" altLang="zh-TW" b="1" dirty="0">
                <a:solidFill>
                  <a:srgbClr val="FF0066"/>
                </a:solidFill>
                <a:latin typeface="Segoe Print" panose="02000600000000000000" pitchFamily="2" charset="0"/>
              </a:rPr>
              <a:t>S</a:t>
            </a:r>
          </a:p>
          <a:p>
            <a:pPr>
              <a:lnSpc>
                <a:spcPts val="3000"/>
              </a:lnSpc>
            </a:pPr>
            <a:r>
              <a:rPr lang="en-US" altLang="zh-TW" b="1" dirty="0">
                <a:solidFill>
                  <a:srgbClr val="FF0066"/>
                </a:solidFill>
                <a:latin typeface="Segoe Print" panose="02000600000000000000" pitchFamily="2" charset="0"/>
              </a:rPr>
              <a:t>S</a:t>
            </a:r>
          </a:p>
        </p:txBody>
      </p:sp>
      <p:sp>
        <p:nvSpPr>
          <p:cNvPr id="16" name="矩形 15">
            <a:extLst>
              <a:ext uri="{FF2B5EF4-FFF2-40B4-BE49-F238E27FC236}">
                <a16:creationId xmlns:a16="http://schemas.microsoft.com/office/drawing/2014/main" id="{86A78EF7-2F45-4EEE-8CBC-0EC3CDFDF09E}"/>
              </a:ext>
            </a:extLst>
          </p:cNvPr>
          <p:cNvSpPr/>
          <p:nvPr/>
        </p:nvSpPr>
        <p:spPr>
          <a:xfrm>
            <a:off x="6159505" y="2498142"/>
            <a:ext cx="292654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(number of words/lines)</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2D30345B-59BA-49A5-94B6-209FEA0D2963}"/>
              </a:ext>
            </a:extLst>
          </p:cNvPr>
          <p:cNvSpPr/>
          <p:nvPr/>
        </p:nvSpPr>
        <p:spPr>
          <a:xfrm>
            <a:off x="295182" y="86390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sentences and say if the expression with </a:t>
            </a:r>
            <a:r>
              <a:rPr lang="en-US" altLang="zh-TW" sz="2000" i="1" dirty="0">
                <a:latin typeface="Calibri" panose="020F0502020204030204" pitchFamily="34" charset="0"/>
                <a:cs typeface="Calibri" panose="020F0502020204030204" pitchFamily="34" charset="0"/>
              </a:rPr>
              <a:t>long</a:t>
            </a:r>
            <a:r>
              <a:rPr lang="en-US" altLang="zh-TW" sz="2000" dirty="0">
                <a:latin typeface="Calibri" panose="020F0502020204030204" pitchFamily="34" charset="0"/>
                <a:cs typeface="Calibri" panose="020F0502020204030204" pitchFamily="34" charset="0"/>
              </a:rPr>
              <a:t> refers to time (T), distance (D) or something else (S).</a:t>
            </a:r>
            <a:endParaRPr lang="zh-TW" altLang="en-US" sz="2000" dirty="0">
              <a:latin typeface="Calibri" panose="020F0502020204030204" pitchFamily="34" charset="0"/>
              <a:cs typeface="Calibri" panose="020F0502020204030204" pitchFamily="34" charset="0"/>
            </a:endParaRPr>
          </a:p>
        </p:txBody>
      </p:sp>
      <p:sp>
        <p:nvSpPr>
          <p:cNvPr id="18" name="矩形 17">
            <a:extLst>
              <a:ext uri="{FF2B5EF4-FFF2-40B4-BE49-F238E27FC236}">
                <a16:creationId xmlns:a16="http://schemas.microsoft.com/office/drawing/2014/main" id="{86A78EF7-2F45-4EEE-8CBC-0EC3CDFDF09E}"/>
              </a:ext>
            </a:extLst>
          </p:cNvPr>
          <p:cNvSpPr/>
          <p:nvPr/>
        </p:nvSpPr>
        <p:spPr>
          <a:xfrm>
            <a:off x="5237153" y="4020344"/>
            <a:ext cx="333658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(number of pages/words)</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86A78EF7-2F45-4EEE-8CBC-0EC3CDFDF09E}"/>
              </a:ext>
            </a:extLst>
          </p:cNvPr>
          <p:cNvSpPr/>
          <p:nvPr/>
        </p:nvSpPr>
        <p:spPr>
          <a:xfrm>
            <a:off x="4250987" y="4698460"/>
            <a:ext cx="423153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t>
            </a:r>
            <a:r>
              <a:rPr lang="en-US" altLang="zh-TW" b="1" i="1" dirty="0">
                <a:solidFill>
                  <a:srgbClr val="FF0066"/>
                </a:solidFill>
                <a:latin typeface="Segoe Print" panose="02000600000000000000" pitchFamily="2" charset="0"/>
              </a:rPr>
              <a:t>as long as </a:t>
            </a:r>
            <a:r>
              <a:rPr lang="en-US" altLang="zh-TW" b="1" dirty="0">
                <a:solidFill>
                  <a:srgbClr val="FF0066"/>
                </a:solidFill>
                <a:latin typeface="Segoe Print" panose="02000600000000000000" pitchFamily="2" charset="0"/>
              </a:rPr>
              <a:t>= on the condition that)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wipe(left)">
                                      <p:cBhvr>
                                        <p:cTn id="21" dur="500"/>
                                        <p:tgtEl>
                                          <p:spTgt spid="1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animEffect transition="in" filter="wipe(left)">
                                      <p:cBhvr>
                                        <p:cTn id="26" dur="500"/>
                                        <p:tgtEl>
                                          <p:spTgt spid="1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wipe(left)">
                                      <p:cBhvr>
                                        <p:cTn id="31" dur="500"/>
                                        <p:tgtEl>
                                          <p:spTgt spid="1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xEl>
                                              <p:pRg st="5" end="5"/>
                                            </p:txEl>
                                          </p:spTgt>
                                        </p:tgtEl>
                                        <p:attrNameLst>
                                          <p:attrName>style.visibility</p:attrName>
                                        </p:attrNameLst>
                                      </p:cBhvr>
                                      <p:to>
                                        <p:strVal val="visible"/>
                                      </p:to>
                                    </p:set>
                                    <p:animEffect transition="in" filter="wipe(left)">
                                      <p:cBhvr>
                                        <p:cTn id="36" dur="500"/>
                                        <p:tgtEl>
                                          <p:spTgt spid="1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
                                            <p:txEl>
                                              <p:pRg st="6" end="6"/>
                                            </p:txEl>
                                          </p:spTgt>
                                        </p:tgtEl>
                                        <p:attrNameLst>
                                          <p:attrName>style.visibility</p:attrName>
                                        </p:attrNameLst>
                                      </p:cBhvr>
                                      <p:to>
                                        <p:strVal val="visible"/>
                                      </p:to>
                                    </p:set>
                                    <p:animEffect transition="in" filter="wipe(left)">
                                      <p:cBhvr>
                                        <p:cTn id="41" dur="500"/>
                                        <p:tgtEl>
                                          <p:spTgt spid="15">
                                            <p:txEl>
                                              <p:pRg st="6" end="6"/>
                                            </p:txEl>
                                          </p:spTgt>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Effect transition="in" filter="wipe(left)">
                                      <p:cBhvr>
                                        <p:cTn id="45" dur="500"/>
                                        <p:tgtEl>
                                          <p:spTgt spid="1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5">
                                            <p:txEl>
                                              <p:pRg st="7" end="7"/>
                                            </p:txEl>
                                          </p:spTgt>
                                        </p:tgtEl>
                                        <p:attrNameLst>
                                          <p:attrName>style.visibility</p:attrName>
                                        </p:attrNameLst>
                                      </p:cBhvr>
                                      <p:to>
                                        <p:strVal val="visible"/>
                                      </p:to>
                                    </p:set>
                                    <p:animEffect transition="in" filter="wipe(left)">
                                      <p:cBhvr>
                                        <p:cTn id="50" dur="500"/>
                                        <p:tgtEl>
                                          <p:spTgt spid="15">
                                            <p:txEl>
                                              <p:pRg st="7" end="7"/>
                                            </p:txEl>
                                          </p:spTgt>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9">
                                            <p:txEl>
                                              <p:pRg st="0" end="0"/>
                                            </p:txEl>
                                          </p:spTgt>
                                        </p:tgtEl>
                                        <p:attrNameLst>
                                          <p:attrName>style.visibility</p:attrName>
                                        </p:attrNameLst>
                                      </p:cBhvr>
                                      <p:to>
                                        <p:strVal val="visible"/>
                                      </p:to>
                                    </p:set>
                                    <p:animEffect transition="in" filter="wipe(left)">
                                      <p:cBhvr>
                                        <p:cTn id="54"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16" grpId="0" build="p"/>
      <p:bldP spid="18" grpId="0" build="p"/>
      <p:bldP spid="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91F616D3-5631-4CD1-9ECD-79398BB7862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Tell your partner about these things. Add follow-up comments.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D1FB5A0E-9DC1-494A-8BF9-C5883AAD804E}"/>
              </a:ext>
            </a:extLst>
          </p:cNvPr>
          <p:cNvSpPr/>
          <p:nvPr/>
        </p:nvSpPr>
        <p:spPr>
          <a:xfrm>
            <a:off x="677536" y="853650"/>
            <a:ext cx="811650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something it took you a long time to do</a:t>
            </a:r>
          </a:p>
          <a:p>
            <a:pPr marL="363538" indent="-363538">
              <a:spcBef>
                <a:spcPts val="600"/>
              </a:spcBef>
            </a:pPr>
            <a:r>
              <a:rPr lang="en-US" altLang="zh-TW" sz="2000" dirty="0">
                <a:latin typeface="Calibri" panose="020F0502020204030204" pitchFamily="34" charset="0"/>
              </a:rPr>
              <a:t>2 	a place a long way away you have visited</a:t>
            </a:r>
          </a:p>
          <a:p>
            <a:pPr marL="363538" indent="-363538">
              <a:spcBef>
                <a:spcPts val="600"/>
              </a:spcBef>
            </a:pPr>
            <a:r>
              <a:rPr lang="en-US" altLang="zh-TW" sz="2000" dirty="0">
                <a:latin typeface="Calibri" panose="020F0502020204030204" pitchFamily="34" charset="0"/>
              </a:rPr>
              <a:t>3 	something you could do all day long</a:t>
            </a:r>
          </a:p>
          <a:p>
            <a:pPr marL="363538" indent="-363538">
              <a:spcBef>
                <a:spcPts val="600"/>
              </a:spcBef>
            </a:pPr>
            <a:r>
              <a:rPr lang="en-US" altLang="zh-TW" sz="2000" dirty="0">
                <a:latin typeface="Calibri" panose="020F0502020204030204" pitchFamily="34" charset="0"/>
              </a:rPr>
              <a:t>4 	something you found too long</a:t>
            </a:r>
            <a:endParaRPr lang="zh-TW" altLang="en-US" sz="2000" dirty="0">
              <a:latin typeface="Calibri" panose="020F0502020204030204" pitchFamily="34" charset="0"/>
            </a:endParaRPr>
          </a:p>
        </p:txBody>
      </p:sp>
      <p:sp>
        <p:nvSpPr>
          <p:cNvPr id="19" name="矩形 18">
            <a:extLst>
              <a:ext uri="{FF2B5EF4-FFF2-40B4-BE49-F238E27FC236}">
                <a16:creationId xmlns:a16="http://schemas.microsoft.com/office/drawing/2014/main" id="{E3D32855-A522-4D6B-B8A7-A5CDE0503893}"/>
              </a:ext>
            </a:extLst>
          </p:cNvPr>
          <p:cNvSpPr/>
          <p:nvPr/>
        </p:nvSpPr>
        <p:spPr>
          <a:xfrm>
            <a:off x="673668" y="2488738"/>
            <a:ext cx="8088657" cy="1092607"/>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When I first started learning English, it took me ages to learn how to pronounce ‘daughter’.</a:t>
            </a:r>
          </a:p>
          <a:p>
            <a:pPr marL="360363" indent="-360363">
              <a:spcBef>
                <a:spcPts val="600"/>
              </a:spcBef>
            </a:pPr>
            <a:r>
              <a:rPr lang="en-US" altLang="zh-TW" sz="2000" i="1" dirty="0">
                <a:solidFill>
                  <a:srgbClr val="0080FF"/>
                </a:solidFill>
                <a:latin typeface="Calibri" panose="020F0502020204030204" pitchFamily="34" charset="0"/>
              </a:rPr>
              <a:t>B:	Oh, I had the same problem with ‘vegetable’!</a:t>
            </a:r>
            <a:endParaRPr lang="zh-TW" altLang="en-US" sz="2000" i="1" dirty="0">
              <a:solidFill>
                <a:srgbClr val="0080FF"/>
              </a:solidFill>
              <a:latin typeface="Calibri" panose="020F0502020204030204" pitchFamily="34" charset="0"/>
            </a:endParaRPr>
          </a:p>
        </p:txBody>
      </p:sp>
      <p:sp>
        <p:nvSpPr>
          <p:cNvPr id="22" name="矩形 21">
            <a:extLst>
              <a:ext uri="{FF2B5EF4-FFF2-40B4-BE49-F238E27FC236}">
                <a16:creationId xmlns:a16="http://schemas.microsoft.com/office/drawing/2014/main" id="{221C8F2D-D2D5-4F22-8327-13332DFCE5C7}"/>
              </a:ext>
            </a:extLst>
          </p:cNvPr>
          <p:cNvSpPr/>
          <p:nvPr/>
        </p:nvSpPr>
        <p:spPr>
          <a:xfrm>
            <a:off x="859269" y="3685565"/>
            <a:ext cx="7788620" cy="2423740"/>
          </a:xfrm>
          <a:prstGeom prst="rect">
            <a:avLst/>
          </a:prstGeom>
        </p:spPr>
        <p:txBody>
          <a:bodyPr wrap="square">
            <a:spAutoFit/>
          </a:bodyPr>
          <a:lstStyle/>
          <a:p>
            <a:r>
              <a:rPr lang="en-US" altLang="zh-TW" b="1" dirty="0">
                <a:solidFill>
                  <a:srgbClr val="FF0066"/>
                </a:solidFill>
                <a:latin typeface="Segoe Print" panose="02000600000000000000" pitchFamily="2" charset="0"/>
              </a:rPr>
              <a:t>EXAMPLE ANSWERS</a:t>
            </a:r>
          </a:p>
          <a:p>
            <a:pPr marL="360363" indent="-360363">
              <a:spcBef>
                <a:spcPts val="300"/>
              </a:spcBef>
            </a:pPr>
            <a:r>
              <a:rPr lang="en-US" altLang="zh-TW" b="1" dirty="0">
                <a:solidFill>
                  <a:srgbClr val="FF0066"/>
                </a:solidFill>
                <a:latin typeface="Segoe Print" panose="02000600000000000000" pitchFamily="2" charset="0"/>
              </a:rPr>
              <a:t>2 	A: I visited Australia once – it took a long time to get there</a:t>
            </a:r>
          </a:p>
          <a:p>
            <a:pPr marL="360363" indent="-360363"/>
            <a:r>
              <a:rPr lang="en-US" altLang="zh-TW" b="1" dirty="0">
                <a:solidFill>
                  <a:srgbClr val="FF0066"/>
                </a:solidFill>
                <a:latin typeface="Segoe Print" panose="02000600000000000000" pitchFamily="2" charset="0"/>
              </a:rPr>
              <a:t>        but it was great.</a:t>
            </a:r>
          </a:p>
          <a:p>
            <a:pPr marL="360363" indent="-360363"/>
            <a:r>
              <a:rPr lang="en-US" altLang="zh-TW" b="1" dirty="0">
                <a:solidFill>
                  <a:srgbClr val="FF0066"/>
                </a:solidFill>
                <a:latin typeface="Segoe Print" panose="02000600000000000000" pitchFamily="2" charset="0"/>
              </a:rPr>
              <a:t>	B: Really? I’ve always wanted to go there.</a:t>
            </a:r>
          </a:p>
          <a:p>
            <a:pPr marL="360363" indent="-360363">
              <a:spcBef>
                <a:spcPts val="300"/>
              </a:spcBef>
            </a:pPr>
            <a:r>
              <a:rPr lang="en-US" altLang="zh-TW" b="1" dirty="0">
                <a:solidFill>
                  <a:srgbClr val="FF0066"/>
                </a:solidFill>
                <a:latin typeface="Segoe Print" panose="02000600000000000000" pitchFamily="2" charset="0"/>
              </a:rPr>
              <a:t>3 	A: I could sleep all day long.</a:t>
            </a:r>
          </a:p>
          <a:p>
            <a:pPr marL="360363" indent="-360363"/>
            <a:r>
              <a:rPr lang="en-US" altLang="zh-TW" b="1" dirty="0">
                <a:solidFill>
                  <a:srgbClr val="FF0066"/>
                </a:solidFill>
                <a:latin typeface="Segoe Print" panose="02000600000000000000" pitchFamily="2" charset="0"/>
              </a:rPr>
              <a:t>	B: Oh, I couldn’t. I like to do as much as I can in a day.</a:t>
            </a:r>
          </a:p>
          <a:p>
            <a:pPr marL="360363" indent="-360363">
              <a:spcBef>
                <a:spcPts val="300"/>
              </a:spcBef>
            </a:pPr>
            <a:r>
              <a:rPr lang="en-US" altLang="zh-TW" b="1" dirty="0">
                <a:solidFill>
                  <a:srgbClr val="FF0066"/>
                </a:solidFill>
                <a:latin typeface="Segoe Print" panose="02000600000000000000" pitchFamily="2" charset="0"/>
              </a:rPr>
              <a:t>4 	A: I found </a:t>
            </a:r>
            <a:r>
              <a:rPr lang="en-US" altLang="zh-TW" b="1" i="1" dirty="0">
                <a:solidFill>
                  <a:srgbClr val="FF0066"/>
                </a:solidFill>
                <a:latin typeface="Segoe Print" panose="02000600000000000000" pitchFamily="2" charset="0"/>
              </a:rPr>
              <a:t>Titanic </a:t>
            </a:r>
            <a:r>
              <a:rPr lang="en-US" altLang="zh-TW" b="1" dirty="0">
                <a:solidFill>
                  <a:srgbClr val="FF0066"/>
                </a:solidFill>
                <a:latin typeface="Segoe Print" panose="02000600000000000000" pitchFamily="2" charset="0"/>
              </a:rPr>
              <a:t>too long – you know, the movie.</a:t>
            </a:r>
          </a:p>
          <a:p>
            <a:pPr marL="360363" indent="-360363"/>
            <a:r>
              <a:rPr lang="en-US" altLang="zh-TW" b="1" dirty="0">
                <a:solidFill>
                  <a:srgbClr val="FF0066"/>
                </a:solidFill>
                <a:latin typeface="Segoe Print" panose="02000600000000000000" pitchFamily="2" charset="0"/>
              </a:rPr>
              <a:t>	B: Yeah. And everybody knew the ship was going to sink!</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6071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D7A60B8-8986-4276-A040-9D9786927F2E}"/>
              </a:ext>
            </a:extLst>
          </p:cNvPr>
          <p:cNvSpPr/>
          <p:nvPr/>
        </p:nvSpPr>
        <p:spPr>
          <a:xfrm>
            <a:off x="666519" y="4248550"/>
            <a:ext cx="8127523"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Which verb form follows </a:t>
            </a:r>
            <a:r>
              <a:rPr lang="en-US" altLang="zh-TW" sz="2000" i="1" dirty="0">
                <a:latin typeface="Calibri" panose="020F0502020204030204" pitchFamily="34" charset="0"/>
              </a:rPr>
              <a:t>to</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2 	What can follow </a:t>
            </a:r>
            <a:r>
              <a:rPr lang="en-US" altLang="zh-TW" sz="2000" i="1" dirty="0">
                <a:latin typeface="Calibri" panose="020F0502020204030204" pitchFamily="34" charset="0"/>
              </a:rPr>
              <a:t>for</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What follows </a:t>
            </a:r>
            <a:r>
              <a:rPr lang="en-US" altLang="zh-TW" sz="2000" i="1" dirty="0">
                <a:latin typeface="Calibri" panose="020F0502020204030204" pitchFamily="34" charset="0"/>
              </a:rPr>
              <a:t>so that</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4 	Do the sentences answer the question </a:t>
            </a:r>
            <a:r>
              <a:rPr lang="en-US" altLang="zh-TW" sz="2000" i="1" dirty="0">
                <a:latin typeface="Calibri" panose="020F0502020204030204" pitchFamily="34" charset="0"/>
              </a:rPr>
              <a:t>how </a:t>
            </a:r>
            <a:r>
              <a:rPr lang="en-US" altLang="zh-TW" sz="2000" dirty="0">
                <a:latin typeface="Calibri" panose="020F0502020204030204" pitchFamily="34" charset="0"/>
              </a:rPr>
              <a:t>or </a:t>
            </a:r>
            <a:r>
              <a:rPr lang="en-US" altLang="zh-TW" sz="2000" i="1" dirty="0">
                <a:latin typeface="Calibri" panose="020F0502020204030204" pitchFamily="34" charset="0"/>
              </a:rPr>
              <a:t>why / what for</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purpose</a:t>
            </a:r>
            <a:r>
              <a:rPr lang="en-US" altLang="zh-TW" sz="3200" b="1" i="1" dirty="0">
                <a:solidFill>
                  <a:schemeClr val="tx1">
                    <a:lumMod val="65000"/>
                    <a:lumOff val="35000"/>
                  </a:schemeClr>
                </a:solidFill>
                <a:latin typeface="Calibri" panose="020F0502020204030204" pitchFamily="34" charset="0"/>
              </a:rPr>
              <a:t>: to … , for … </a:t>
            </a:r>
            <a:r>
              <a:rPr lang="en-US" altLang="zh-TW" sz="3200" b="1" dirty="0">
                <a:solidFill>
                  <a:schemeClr val="tx1">
                    <a:lumMod val="65000"/>
                    <a:lumOff val="35000"/>
                  </a:schemeClr>
                </a:solidFill>
                <a:latin typeface="Calibri" panose="020F0502020204030204" pitchFamily="34" charset="0"/>
              </a:rPr>
              <a:t>and</a:t>
            </a:r>
            <a:r>
              <a:rPr lang="en-US" altLang="zh-TW" sz="3200" b="1" i="1" dirty="0">
                <a:solidFill>
                  <a:schemeClr val="tx1">
                    <a:lumMod val="65000"/>
                    <a:lumOff val="35000"/>
                  </a:schemeClr>
                </a:solidFill>
                <a:latin typeface="Calibri" panose="020F0502020204030204" pitchFamily="34" charset="0"/>
              </a:rPr>
              <a:t> so that …</a:t>
            </a:r>
            <a:endParaRPr lang="zh-TW" altLang="en-US" sz="3200" b="1" i="1" dirty="0">
              <a:solidFill>
                <a:schemeClr val="tx1">
                  <a:lumMod val="65000"/>
                  <a:lumOff val="35000"/>
                </a:schemeClr>
              </a:solidFill>
              <a:latin typeface="Calibri" panose="020F0502020204030204" pitchFamily="34" charset="0"/>
            </a:endParaRPr>
          </a:p>
        </p:txBody>
      </p:sp>
      <p:sp>
        <p:nvSpPr>
          <p:cNvPr id="16" name="矩形 15">
            <a:extLst>
              <a:ext uri="{FF2B5EF4-FFF2-40B4-BE49-F238E27FC236}">
                <a16:creationId xmlns:a16="http://schemas.microsoft.com/office/drawing/2014/main" id="{86A78EF7-2F45-4EEE-8CBC-0EC3CDFDF09E}"/>
              </a:ext>
            </a:extLst>
          </p:cNvPr>
          <p:cNvSpPr/>
          <p:nvPr/>
        </p:nvSpPr>
        <p:spPr>
          <a:xfrm>
            <a:off x="4065333" y="4292252"/>
            <a:ext cx="169846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infinitive</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86A78EF7-2F45-4EEE-8CBC-0EC3CDFDF09E}"/>
              </a:ext>
            </a:extLst>
          </p:cNvPr>
          <p:cNvSpPr/>
          <p:nvPr/>
        </p:nvSpPr>
        <p:spPr>
          <a:xfrm>
            <a:off x="3359650" y="4663462"/>
            <a:ext cx="457287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 noun, the </a:t>
            </a:r>
            <a:r>
              <a:rPr lang="en-US" altLang="zh-TW" b="1" i="1" dirty="0">
                <a:solidFill>
                  <a:srgbClr val="FF0066"/>
                </a:solidFill>
                <a:latin typeface="Segoe Print" panose="02000600000000000000" pitchFamily="2" charset="0"/>
              </a:rPr>
              <a:t>-</a:t>
            </a:r>
            <a:r>
              <a:rPr lang="en-US" altLang="zh-TW" b="1" i="1" dirty="0" err="1">
                <a:solidFill>
                  <a:srgbClr val="FF0066"/>
                </a:solidFill>
                <a:latin typeface="Segoe Print" panose="02000600000000000000" pitchFamily="2" charset="0"/>
              </a:rPr>
              <a:t>ing</a:t>
            </a:r>
            <a:r>
              <a:rPr lang="en-US" altLang="zh-TW" b="1" i="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form of the verb</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86A78EF7-2F45-4EEE-8CBC-0EC3CDFDF09E}"/>
              </a:ext>
            </a:extLst>
          </p:cNvPr>
          <p:cNvSpPr/>
          <p:nvPr/>
        </p:nvSpPr>
        <p:spPr>
          <a:xfrm>
            <a:off x="3426158" y="5058806"/>
            <a:ext cx="199247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subject + verb</a:t>
            </a:r>
            <a:endParaRPr lang="zh-TW" altLang="en-US" b="1" dirty="0">
              <a:solidFill>
                <a:srgbClr val="FF0066"/>
              </a:solidFill>
              <a:latin typeface="Segoe Print" panose="02000600000000000000" pitchFamily="2" charset="0"/>
            </a:endParaRPr>
          </a:p>
        </p:txBody>
      </p:sp>
      <p:pic>
        <p:nvPicPr>
          <p:cNvPr id="7170" name="Picture 2"/>
          <p:cNvPicPr>
            <a:picLocks noChangeAspect="1" noChangeArrowheads="1"/>
          </p:cNvPicPr>
          <p:nvPr/>
        </p:nvPicPr>
        <p:blipFill>
          <a:blip r:embed="rId2" cstate="print"/>
          <a:srcRect/>
          <a:stretch>
            <a:fillRect/>
          </a:stretch>
        </p:blipFill>
        <p:spPr bwMode="auto">
          <a:xfrm>
            <a:off x="710344" y="924959"/>
            <a:ext cx="5885665" cy="2635705"/>
          </a:xfrm>
          <a:prstGeom prst="rect">
            <a:avLst/>
          </a:prstGeom>
          <a:noFill/>
          <a:ln w="9525">
            <a:noFill/>
            <a:miter lim="800000"/>
            <a:headEnd/>
            <a:tailEnd/>
          </a:ln>
        </p:spPr>
      </p:pic>
      <p:pic>
        <p:nvPicPr>
          <p:cNvPr id="12" name="圖片 11">
            <a:hlinkClick r:id="rId3" action="ppaction://hlinkpres?slideindex=1&amp;slidetitle="/>
            <a:extLst>
              <a:ext uri="{FF2B5EF4-FFF2-40B4-BE49-F238E27FC236}">
                <a16:creationId xmlns:a16="http://schemas.microsoft.com/office/drawing/2014/main" id="{1A7A4EDC-3178-42F2-BB6C-6A29C9AE1A9F}"/>
              </a:ext>
            </a:extLst>
          </p:cNvPr>
          <p:cNvPicPr>
            <a:picLocks noChangeAspect="1"/>
          </p:cNvPicPr>
          <p:nvPr/>
        </p:nvPicPr>
        <p:blipFill rotWithShape="1">
          <a:blip r:embed="rId4" cstate="print"/>
          <a:srcRect l="31588" t="31573" r="31433" b="31745"/>
          <a:stretch/>
        </p:blipFill>
        <p:spPr>
          <a:xfrm>
            <a:off x="6098721" y="3244239"/>
            <a:ext cx="235900" cy="234000"/>
          </a:xfrm>
          <a:prstGeom prst="rect">
            <a:avLst/>
          </a:prstGeom>
        </p:spPr>
      </p:pic>
      <p:sp>
        <p:nvSpPr>
          <p:cNvPr id="17" name="矩形 16">
            <a:extLst>
              <a:ext uri="{FF2B5EF4-FFF2-40B4-BE49-F238E27FC236}">
                <a16:creationId xmlns:a16="http://schemas.microsoft.com/office/drawing/2014/main" id="{ADDF4148-9731-4ADF-956C-895FEBB48DB0}"/>
              </a:ext>
            </a:extLst>
          </p:cNvPr>
          <p:cNvSpPr/>
          <p:nvPr/>
        </p:nvSpPr>
        <p:spPr>
          <a:xfrm>
            <a:off x="304909" y="3705219"/>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Answer the questions.</a:t>
            </a:r>
            <a:endParaRPr lang="zh-TW" altLang="en-US" sz="2000" dirty="0">
              <a:latin typeface="Calibri" panose="020F0502020204030204" pitchFamily="34" charset="0"/>
              <a:cs typeface="Calibri" panose="020F0502020204030204" pitchFamily="34" charset="0"/>
            </a:endParaRPr>
          </a:p>
        </p:txBody>
      </p:sp>
      <p:sp>
        <p:nvSpPr>
          <p:cNvPr id="22" name="矩形 21">
            <a:extLst>
              <a:ext uri="{FF2B5EF4-FFF2-40B4-BE49-F238E27FC236}">
                <a16:creationId xmlns:a16="http://schemas.microsoft.com/office/drawing/2014/main" id="{86A78EF7-2F45-4EEE-8CBC-0EC3CDFDF09E}"/>
              </a:ext>
            </a:extLst>
          </p:cNvPr>
          <p:cNvSpPr/>
          <p:nvPr/>
        </p:nvSpPr>
        <p:spPr>
          <a:xfrm>
            <a:off x="6162472" y="5730226"/>
            <a:ext cx="2115766" cy="369332"/>
          </a:xfrm>
          <a:prstGeom prst="rect">
            <a:avLst/>
          </a:prstGeom>
        </p:spPr>
        <p:txBody>
          <a:bodyPr wrap="square">
            <a:spAutoFit/>
          </a:bodyPr>
          <a:lstStyle/>
          <a:p>
            <a:r>
              <a:rPr lang="en-US" altLang="zh-TW" b="1" i="1" dirty="0">
                <a:solidFill>
                  <a:srgbClr val="FF0066"/>
                </a:solidFill>
                <a:latin typeface="Segoe Print" panose="02000600000000000000" pitchFamily="2" charset="0"/>
              </a:rPr>
              <a:t>why / what for</a:t>
            </a:r>
            <a:endParaRPr lang="zh-TW" altLang="en-US" b="1" i="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wipe(left)">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wipe(left)">
                                      <p:cBhvr>
                                        <p:cTn id="22"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8" grpId="0" build="p"/>
      <p:bldP spid="19" grpId="0" build="p"/>
      <p:bldP spid="2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a:t>
            </a:r>
            <a:r>
              <a:rPr lang="en-US" altLang="zh-TW" sz="2000" i="1" dirty="0">
                <a:latin typeface="Calibri" panose="020F0502020204030204" pitchFamily="34" charset="0"/>
                <a:cs typeface="Calibri" panose="020F0502020204030204" pitchFamily="34" charset="0"/>
              </a:rPr>
              <a:t>article Flexible thinking and rewards</a:t>
            </a:r>
            <a:r>
              <a:rPr lang="en-US" altLang="zh-TW" sz="2000" dirty="0">
                <a:latin typeface="Calibri" panose="020F0502020204030204" pitchFamily="34" charset="0"/>
                <a:cs typeface="Calibri" panose="020F0502020204030204" pitchFamily="34" charset="0"/>
              </a:rPr>
              <a:t>. Underline the patterns like those in the grammar box.</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221C8F2D-D2D5-4F22-8327-13332DFCE5C7}"/>
              </a:ext>
            </a:extLst>
          </p:cNvPr>
          <p:cNvSpPr/>
          <p:nvPr/>
        </p:nvSpPr>
        <p:spPr>
          <a:xfrm>
            <a:off x="742537" y="1136919"/>
            <a:ext cx="7642706" cy="1400383"/>
          </a:xfrm>
          <a:prstGeom prst="rect">
            <a:avLst/>
          </a:prstGeom>
        </p:spPr>
        <p:txBody>
          <a:bodyPr wrap="square">
            <a:spAutoFit/>
          </a:bodyPr>
          <a:lstStyle/>
          <a:p>
            <a:r>
              <a:rPr lang="en-US" altLang="zh-TW" sz="1700" b="1" dirty="0">
                <a:solidFill>
                  <a:srgbClr val="FF0066"/>
                </a:solidFill>
                <a:latin typeface="Segoe Print" panose="02000600000000000000" pitchFamily="2" charset="0"/>
              </a:rPr>
              <a:t>Rewards are great </a:t>
            </a:r>
            <a:r>
              <a:rPr lang="en-US" altLang="zh-TW" sz="1700" b="1" u="sng" dirty="0">
                <a:solidFill>
                  <a:srgbClr val="FF0066"/>
                </a:solidFill>
                <a:latin typeface="Segoe Print" panose="02000600000000000000" pitchFamily="2" charset="0"/>
              </a:rPr>
              <a:t>for making </a:t>
            </a:r>
            <a:r>
              <a:rPr lang="en-US" altLang="zh-TW" sz="1700" b="1" dirty="0">
                <a:solidFill>
                  <a:srgbClr val="FF0066"/>
                </a:solidFill>
                <a:latin typeface="Segoe Print" panose="02000600000000000000" pitchFamily="2" charset="0"/>
              </a:rPr>
              <a:t>people concentrate</a:t>
            </a:r>
          </a:p>
          <a:p>
            <a:r>
              <a:rPr lang="en-US" altLang="zh-TW" sz="1700" b="1" dirty="0">
                <a:solidFill>
                  <a:srgbClr val="FF0066"/>
                </a:solidFill>
                <a:latin typeface="Segoe Print" panose="02000600000000000000" pitchFamily="2" charset="0"/>
              </a:rPr>
              <a:t>you follow the rules </a:t>
            </a:r>
            <a:r>
              <a:rPr lang="en-US" altLang="zh-TW" sz="1700" b="1" u="sng" dirty="0">
                <a:solidFill>
                  <a:srgbClr val="FF0066"/>
                </a:solidFill>
                <a:latin typeface="Segoe Print" panose="02000600000000000000" pitchFamily="2" charset="0"/>
              </a:rPr>
              <a:t>to complete </a:t>
            </a:r>
            <a:r>
              <a:rPr lang="en-US" altLang="zh-TW" sz="1700" b="1" dirty="0">
                <a:solidFill>
                  <a:srgbClr val="FF0066"/>
                </a:solidFill>
                <a:latin typeface="Segoe Print" panose="02000600000000000000" pitchFamily="2" charset="0"/>
              </a:rPr>
              <a:t>the task</a:t>
            </a:r>
          </a:p>
          <a:p>
            <a:r>
              <a:rPr lang="en-US" altLang="zh-TW" sz="1700" b="1" dirty="0">
                <a:solidFill>
                  <a:srgbClr val="FF0066"/>
                </a:solidFill>
                <a:latin typeface="Segoe Print" panose="02000600000000000000" pitchFamily="2" charset="0"/>
              </a:rPr>
              <a:t>your brain needs to be relaxed and open </a:t>
            </a:r>
            <a:r>
              <a:rPr lang="en-US" altLang="zh-TW" sz="1700" b="1" u="sng" dirty="0">
                <a:solidFill>
                  <a:srgbClr val="FF0066"/>
                </a:solidFill>
                <a:latin typeface="Segoe Print" panose="02000600000000000000" pitchFamily="2" charset="0"/>
              </a:rPr>
              <a:t>so that it can look</a:t>
            </a:r>
            <a:r>
              <a:rPr lang="en-US" altLang="zh-TW" sz="1700" b="1" dirty="0">
                <a:solidFill>
                  <a:srgbClr val="FF0066"/>
                </a:solidFill>
                <a:latin typeface="Segoe Print" panose="02000600000000000000" pitchFamily="2" charset="0"/>
              </a:rPr>
              <a:t> at the problem in different ways</a:t>
            </a:r>
          </a:p>
          <a:p>
            <a:r>
              <a:rPr lang="en-US" altLang="zh-TW" sz="1700" b="1" dirty="0">
                <a:solidFill>
                  <a:srgbClr val="FF0066"/>
                </a:solidFill>
                <a:latin typeface="Segoe Print" panose="02000600000000000000" pitchFamily="2" charset="0"/>
              </a:rPr>
              <a:t>people work harder </a:t>
            </a:r>
            <a:r>
              <a:rPr lang="en-US" altLang="zh-TW" sz="1700" b="1" u="sng" dirty="0">
                <a:solidFill>
                  <a:srgbClr val="FF0066"/>
                </a:solidFill>
                <a:latin typeface="Segoe Print" panose="02000600000000000000" pitchFamily="2" charset="0"/>
              </a:rPr>
              <a:t>for a reward</a:t>
            </a:r>
            <a:endParaRPr lang="zh-TW" altLang="en-US" sz="1700" b="1" u="sng"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EE9999ED-08F6-4D69-8466-1B80C6CC604C}"/>
              </a:ext>
            </a:extLst>
          </p:cNvPr>
          <p:cNvSpPr/>
          <p:nvPr/>
        </p:nvSpPr>
        <p:spPr>
          <a:xfrm>
            <a:off x="295180" y="2606482"/>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correct option to complete the sentences.</a:t>
            </a:r>
            <a:endParaRPr lang="zh-TW" altLang="en-US" sz="2000" dirty="0">
              <a:latin typeface="Calibri" panose="020F0502020204030204" pitchFamily="34" charset="0"/>
              <a:cs typeface="Calibri" panose="020F0502020204030204" pitchFamily="34" charset="0"/>
            </a:endParaRPr>
          </a:p>
        </p:txBody>
      </p:sp>
      <p:sp>
        <p:nvSpPr>
          <p:cNvPr id="19" name="矩形 18">
            <a:extLst>
              <a:ext uri="{FF2B5EF4-FFF2-40B4-BE49-F238E27FC236}">
                <a16:creationId xmlns:a16="http://schemas.microsoft.com/office/drawing/2014/main" id="{AD7A60B8-8986-4276-A040-9D9786927F2E}"/>
              </a:ext>
            </a:extLst>
          </p:cNvPr>
          <p:cNvSpPr/>
          <p:nvPr/>
        </p:nvSpPr>
        <p:spPr>
          <a:xfrm>
            <a:off x="656791" y="3081231"/>
            <a:ext cx="8127523" cy="3093154"/>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We worked together </a:t>
            </a:r>
            <a:r>
              <a:rPr lang="en-US" altLang="zh-TW" sz="2000" i="1" dirty="0">
                <a:latin typeface="Calibri" panose="020F0502020204030204" pitchFamily="34" charset="0"/>
              </a:rPr>
              <a:t>for / to </a:t>
            </a:r>
            <a:r>
              <a:rPr lang="en-US" altLang="zh-TW" sz="2000" dirty="0">
                <a:latin typeface="Calibri" panose="020F0502020204030204" pitchFamily="34" charset="0"/>
              </a:rPr>
              <a:t>solve the problem faster.</a:t>
            </a:r>
          </a:p>
          <a:p>
            <a:pPr marL="363538" indent="-363538">
              <a:spcBef>
                <a:spcPts val="600"/>
              </a:spcBef>
            </a:pPr>
            <a:r>
              <a:rPr lang="en-US" altLang="zh-TW" sz="2000" dirty="0">
                <a:latin typeface="Calibri" panose="020F0502020204030204" pitchFamily="34" charset="0"/>
              </a:rPr>
              <a:t>2 	The box was useful </a:t>
            </a:r>
            <a:r>
              <a:rPr lang="en-US" altLang="zh-TW" sz="2000" i="1" dirty="0">
                <a:latin typeface="Calibri" panose="020F0502020204030204" pitchFamily="34" charset="0"/>
              </a:rPr>
              <a:t>for / to </a:t>
            </a:r>
            <a:r>
              <a:rPr lang="en-US" altLang="zh-TW" sz="2000" dirty="0">
                <a:latin typeface="Calibri" panose="020F0502020204030204" pitchFamily="34" charset="0"/>
              </a:rPr>
              <a:t>holding the candle.</a:t>
            </a:r>
          </a:p>
          <a:p>
            <a:pPr marL="363538" indent="-363538">
              <a:spcBef>
                <a:spcPts val="600"/>
              </a:spcBef>
            </a:pPr>
            <a:r>
              <a:rPr lang="en-US" altLang="zh-TW" sz="2000" dirty="0">
                <a:latin typeface="Calibri" panose="020F0502020204030204" pitchFamily="34" charset="0"/>
              </a:rPr>
              <a:t>3 	We looked at the key </a:t>
            </a:r>
            <a:r>
              <a:rPr lang="en-US" altLang="zh-TW" sz="2000" i="1" dirty="0">
                <a:latin typeface="Calibri" panose="020F0502020204030204" pitchFamily="34" charset="0"/>
              </a:rPr>
              <a:t>for / to </a:t>
            </a:r>
            <a:r>
              <a:rPr lang="en-US" altLang="zh-TW" sz="2000" dirty="0">
                <a:latin typeface="Calibri" panose="020F0502020204030204" pitchFamily="34" charset="0"/>
              </a:rPr>
              <a:t>the answers.</a:t>
            </a:r>
          </a:p>
          <a:p>
            <a:pPr marL="363538" indent="-363538">
              <a:spcBef>
                <a:spcPts val="600"/>
              </a:spcBef>
            </a:pPr>
            <a:r>
              <a:rPr lang="en-US" altLang="zh-TW" sz="2000" dirty="0">
                <a:latin typeface="Calibri" panose="020F0502020204030204" pitchFamily="34" charset="0"/>
              </a:rPr>
              <a:t>4 	I went to the conference </a:t>
            </a:r>
            <a:r>
              <a:rPr lang="en-US" altLang="zh-TW" sz="2000" i="1" dirty="0">
                <a:latin typeface="Calibri" panose="020F0502020204030204" pitchFamily="34" charset="0"/>
              </a:rPr>
              <a:t>so that / to</a:t>
            </a:r>
            <a:r>
              <a:rPr lang="en-US" altLang="zh-TW" sz="2000" dirty="0">
                <a:latin typeface="Calibri" panose="020F0502020204030204" pitchFamily="34" charset="0"/>
              </a:rPr>
              <a:t> find out more about the brain.</a:t>
            </a:r>
          </a:p>
          <a:p>
            <a:pPr marL="363538" indent="-363538">
              <a:spcBef>
                <a:spcPts val="600"/>
              </a:spcBef>
            </a:pPr>
            <a:r>
              <a:rPr lang="en-US" altLang="zh-TW" sz="2000" dirty="0">
                <a:latin typeface="Calibri" panose="020F0502020204030204" pitchFamily="34" charset="0"/>
              </a:rPr>
              <a:t>5 	I sit near the front </a:t>
            </a:r>
            <a:r>
              <a:rPr lang="en-US" altLang="zh-TW" sz="2000" i="1" dirty="0">
                <a:latin typeface="Calibri" panose="020F0502020204030204" pitchFamily="34" charset="0"/>
              </a:rPr>
              <a:t>so that / to </a:t>
            </a:r>
            <a:r>
              <a:rPr lang="en-US" altLang="zh-TW" sz="2000" dirty="0">
                <a:latin typeface="Calibri" panose="020F0502020204030204" pitchFamily="34" charset="0"/>
              </a:rPr>
              <a:t>I can hear better.</a:t>
            </a:r>
          </a:p>
          <a:p>
            <a:pPr marL="363538" indent="-363538">
              <a:spcBef>
                <a:spcPts val="600"/>
              </a:spcBef>
            </a:pPr>
            <a:r>
              <a:rPr lang="en-US" altLang="zh-TW" sz="2000" dirty="0">
                <a:latin typeface="Calibri" panose="020F0502020204030204" pitchFamily="34" charset="0"/>
              </a:rPr>
              <a:t>6 	The speaker used pictures </a:t>
            </a:r>
            <a:r>
              <a:rPr lang="en-US" altLang="zh-TW" sz="2000" i="1" dirty="0">
                <a:latin typeface="Calibri" panose="020F0502020204030204" pitchFamily="34" charset="0"/>
              </a:rPr>
              <a:t>for / to </a:t>
            </a:r>
            <a:r>
              <a:rPr lang="en-US" altLang="zh-TW" sz="2000" dirty="0">
                <a:latin typeface="Calibri" panose="020F0502020204030204" pitchFamily="34" charset="0"/>
              </a:rPr>
              <a:t>make the explanation clearer.</a:t>
            </a:r>
          </a:p>
          <a:p>
            <a:pPr marL="363538" indent="-363538">
              <a:spcBef>
                <a:spcPts val="600"/>
              </a:spcBef>
            </a:pPr>
            <a:r>
              <a:rPr lang="en-US" altLang="zh-TW" sz="2000" dirty="0">
                <a:latin typeface="Calibri" panose="020F0502020204030204" pitchFamily="34" charset="0"/>
              </a:rPr>
              <a:t>7 	Lots of people do Sudoku </a:t>
            </a:r>
            <a:r>
              <a:rPr lang="en-US" altLang="zh-TW" sz="2000" i="1" dirty="0">
                <a:latin typeface="Calibri" panose="020F0502020204030204" pitchFamily="34" charset="0"/>
              </a:rPr>
              <a:t>so that / to </a:t>
            </a:r>
            <a:r>
              <a:rPr lang="en-US" altLang="zh-TW" sz="2000" dirty="0">
                <a:latin typeface="Calibri" panose="020F0502020204030204" pitchFamily="34" charset="0"/>
              </a:rPr>
              <a:t>keep their brain active.</a:t>
            </a:r>
          </a:p>
          <a:p>
            <a:pPr marL="363538" indent="-363538">
              <a:spcBef>
                <a:spcPts val="600"/>
              </a:spcBef>
            </a:pPr>
            <a:r>
              <a:rPr lang="en-US" altLang="zh-TW" sz="2000" dirty="0">
                <a:latin typeface="Calibri" panose="020F0502020204030204" pitchFamily="34" charset="0"/>
              </a:rPr>
              <a:t>8 	I’m learning Chinese </a:t>
            </a:r>
            <a:r>
              <a:rPr lang="en-US" altLang="zh-TW" sz="2000" i="1" dirty="0">
                <a:latin typeface="Calibri" panose="020F0502020204030204" pitchFamily="34" charset="0"/>
              </a:rPr>
              <a:t>for / so that </a:t>
            </a:r>
            <a:r>
              <a:rPr lang="en-US" altLang="zh-TW" sz="2000" dirty="0">
                <a:latin typeface="Calibri" panose="020F0502020204030204" pitchFamily="34" charset="0"/>
              </a:rPr>
              <a:t>I can work in China.</a:t>
            </a:r>
            <a:endParaRPr lang="zh-TW" altLang="en-US" sz="2000" dirty="0">
              <a:latin typeface="Calibri" panose="020F0502020204030204" pitchFamily="34" charset="0"/>
            </a:endParaRPr>
          </a:p>
        </p:txBody>
      </p:sp>
      <p:sp>
        <p:nvSpPr>
          <p:cNvPr id="21" name="矩形 20">
            <a:extLst>
              <a:ext uri="{FF2B5EF4-FFF2-40B4-BE49-F238E27FC236}">
                <a16:creationId xmlns:a16="http://schemas.microsoft.com/office/drawing/2014/main" id="{2DD6B433-CEE0-4FDA-9CC5-04AEECBC174A}"/>
              </a:ext>
            </a:extLst>
          </p:cNvPr>
          <p:cNvSpPr/>
          <p:nvPr/>
        </p:nvSpPr>
        <p:spPr>
          <a:xfrm>
            <a:off x="5244544" y="2917860"/>
            <a:ext cx="3884718"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(1	followed by an infinitive form)</a:t>
            </a:r>
            <a:endParaRPr lang="zh-TW" altLang="en-US" sz="1700"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2DD6B433-CEE0-4FDA-9CC5-04AEECBC174A}"/>
              </a:ext>
            </a:extLst>
          </p:cNvPr>
          <p:cNvSpPr/>
          <p:nvPr/>
        </p:nvSpPr>
        <p:spPr>
          <a:xfrm>
            <a:off x="5477358" y="3328827"/>
            <a:ext cx="3491982"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2	(followed by an </a:t>
            </a:r>
            <a:r>
              <a:rPr lang="en-US" altLang="zh-TW" sz="1700" b="1" i="1" dirty="0">
                <a:solidFill>
                  <a:srgbClr val="FF0066"/>
                </a:solidFill>
                <a:latin typeface="Segoe Print" panose="02000600000000000000" pitchFamily="2" charset="0"/>
              </a:rPr>
              <a:t>-</a:t>
            </a:r>
            <a:r>
              <a:rPr lang="en-US" altLang="zh-TW" sz="1700" b="1" i="1" dirty="0" err="1">
                <a:solidFill>
                  <a:srgbClr val="FF0066"/>
                </a:solidFill>
                <a:latin typeface="Segoe Print" panose="02000600000000000000" pitchFamily="2" charset="0"/>
              </a:rPr>
              <a:t>ing</a:t>
            </a:r>
            <a:r>
              <a:rPr lang="en-US" altLang="zh-TW" sz="1700" b="1" i="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form)</a:t>
            </a:r>
            <a:endParaRPr lang="zh-TW" altLang="en-US" sz="1700"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2DD6B433-CEE0-4FDA-9CC5-04AEECBC174A}"/>
              </a:ext>
            </a:extLst>
          </p:cNvPr>
          <p:cNvSpPr/>
          <p:nvPr/>
        </p:nvSpPr>
        <p:spPr>
          <a:xfrm>
            <a:off x="5521947" y="3846330"/>
            <a:ext cx="2802690"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3	(followed by a noun)</a:t>
            </a:r>
            <a:endParaRPr lang="zh-TW" altLang="en-US" sz="1700"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2DD6B433-CEE0-4FDA-9CC5-04AEECBC174A}"/>
              </a:ext>
            </a:extLst>
          </p:cNvPr>
          <p:cNvSpPr/>
          <p:nvPr/>
        </p:nvSpPr>
        <p:spPr>
          <a:xfrm>
            <a:off x="4789819" y="4099390"/>
            <a:ext cx="4189796" cy="353943"/>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4	to (followed by an infinitive form)</a:t>
            </a:r>
            <a:endParaRPr lang="zh-TW" altLang="en-US" sz="1700"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2DD6B433-CEE0-4FDA-9CC5-04AEECBC174A}"/>
              </a:ext>
            </a:extLst>
          </p:cNvPr>
          <p:cNvSpPr/>
          <p:nvPr/>
        </p:nvSpPr>
        <p:spPr>
          <a:xfrm>
            <a:off x="4691819" y="4458984"/>
            <a:ext cx="4452181" cy="353943"/>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5	(followed by a clause with a modal)</a:t>
            </a:r>
            <a:endParaRPr lang="zh-TW" altLang="en-US" sz="1700" b="1" dirty="0">
              <a:solidFill>
                <a:srgbClr val="FF0066"/>
              </a:solidFill>
              <a:latin typeface="Segoe Print" panose="02000600000000000000" pitchFamily="2" charset="0"/>
            </a:endParaRPr>
          </a:p>
        </p:txBody>
      </p:sp>
      <p:sp>
        <p:nvSpPr>
          <p:cNvPr id="26" name="矩形 25">
            <a:extLst>
              <a:ext uri="{FF2B5EF4-FFF2-40B4-BE49-F238E27FC236}">
                <a16:creationId xmlns:a16="http://schemas.microsoft.com/office/drawing/2014/main" id="{2DD6B433-CEE0-4FDA-9CC5-04AEECBC174A}"/>
              </a:ext>
            </a:extLst>
          </p:cNvPr>
          <p:cNvSpPr/>
          <p:nvPr/>
        </p:nvSpPr>
        <p:spPr>
          <a:xfrm>
            <a:off x="4648644" y="4849402"/>
            <a:ext cx="3971280"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6	(followed by an infinitive form)</a:t>
            </a:r>
            <a:endParaRPr lang="zh-TW" altLang="en-US" sz="1700" b="1" dirty="0">
              <a:solidFill>
                <a:srgbClr val="FF0066"/>
              </a:solidFill>
              <a:latin typeface="Segoe Print" panose="02000600000000000000" pitchFamily="2" charset="0"/>
            </a:endParaRPr>
          </a:p>
        </p:txBody>
      </p:sp>
      <p:sp>
        <p:nvSpPr>
          <p:cNvPr id="28" name="矩形 27">
            <a:extLst>
              <a:ext uri="{FF2B5EF4-FFF2-40B4-BE49-F238E27FC236}">
                <a16:creationId xmlns:a16="http://schemas.microsoft.com/office/drawing/2014/main" id="{2DD6B433-CEE0-4FDA-9CC5-04AEECBC174A}"/>
              </a:ext>
            </a:extLst>
          </p:cNvPr>
          <p:cNvSpPr/>
          <p:nvPr/>
        </p:nvSpPr>
        <p:spPr>
          <a:xfrm>
            <a:off x="4868424" y="5260369"/>
            <a:ext cx="3971280"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7	(followed by an infinitive form)</a:t>
            </a:r>
            <a:endParaRPr lang="zh-TW" altLang="en-US" sz="1700" b="1" dirty="0">
              <a:solidFill>
                <a:srgbClr val="FF0066"/>
              </a:solidFill>
              <a:latin typeface="Segoe Print" panose="02000600000000000000" pitchFamily="2" charset="0"/>
            </a:endParaRPr>
          </a:p>
        </p:txBody>
      </p:sp>
      <p:sp>
        <p:nvSpPr>
          <p:cNvPr id="29" name="矩形: 圓角 37">
            <a:extLst>
              <a:ext uri="{FF2B5EF4-FFF2-40B4-BE49-F238E27FC236}">
                <a16:creationId xmlns:a16="http://schemas.microsoft.com/office/drawing/2014/main" id="{F4C0DD3C-8A22-4B21-A2EB-99E91128B711}"/>
              </a:ext>
            </a:extLst>
          </p:cNvPr>
          <p:cNvSpPr/>
          <p:nvPr/>
        </p:nvSpPr>
        <p:spPr>
          <a:xfrm>
            <a:off x="3710317" y="3139128"/>
            <a:ext cx="34797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0" name="矩形: 圓角 37">
            <a:extLst>
              <a:ext uri="{FF2B5EF4-FFF2-40B4-BE49-F238E27FC236}">
                <a16:creationId xmlns:a16="http://schemas.microsoft.com/office/drawing/2014/main" id="{F4C0DD3C-8A22-4B21-A2EB-99E91128B711}"/>
              </a:ext>
            </a:extLst>
          </p:cNvPr>
          <p:cNvSpPr/>
          <p:nvPr/>
        </p:nvSpPr>
        <p:spPr>
          <a:xfrm>
            <a:off x="3081881" y="3517559"/>
            <a:ext cx="34797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1" name="矩形: 圓角 37">
            <a:extLst>
              <a:ext uri="{FF2B5EF4-FFF2-40B4-BE49-F238E27FC236}">
                <a16:creationId xmlns:a16="http://schemas.microsoft.com/office/drawing/2014/main" id="{F4C0DD3C-8A22-4B21-A2EB-99E91128B711}"/>
              </a:ext>
            </a:extLst>
          </p:cNvPr>
          <p:cNvSpPr/>
          <p:nvPr/>
        </p:nvSpPr>
        <p:spPr>
          <a:xfrm>
            <a:off x="3295926" y="3906265"/>
            <a:ext cx="34797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2" name="矩形: 圓角 37">
            <a:extLst>
              <a:ext uri="{FF2B5EF4-FFF2-40B4-BE49-F238E27FC236}">
                <a16:creationId xmlns:a16="http://schemas.microsoft.com/office/drawing/2014/main" id="{F4C0DD3C-8A22-4B21-A2EB-99E91128B711}"/>
              </a:ext>
            </a:extLst>
          </p:cNvPr>
          <p:cNvSpPr/>
          <p:nvPr/>
        </p:nvSpPr>
        <p:spPr>
          <a:xfrm>
            <a:off x="4547661" y="4274422"/>
            <a:ext cx="347975"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3" name="矩形: 圓角 37">
            <a:extLst>
              <a:ext uri="{FF2B5EF4-FFF2-40B4-BE49-F238E27FC236}">
                <a16:creationId xmlns:a16="http://schemas.microsoft.com/office/drawing/2014/main" id="{F4C0DD3C-8A22-4B21-A2EB-99E91128B711}"/>
              </a:ext>
            </a:extLst>
          </p:cNvPr>
          <p:cNvSpPr/>
          <p:nvPr/>
        </p:nvSpPr>
        <p:spPr>
          <a:xfrm>
            <a:off x="2974003" y="4663129"/>
            <a:ext cx="79661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4" name="矩形: 圓角 37">
            <a:extLst>
              <a:ext uri="{FF2B5EF4-FFF2-40B4-BE49-F238E27FC236}">
                <a16:creationId xmlns:a16="http://schemas.microsoft.com/office/drawing/2014/main" id="{F4C0DD3C-8A22-4B21-A2EB-99E91128B711}"/>
              </a:ext>
            </a:extLst>
          </p:cNvPr>
          <p:cNvSpPr/>
          <p:nvPr/>
        </p:nvSpPr>
        <p:spPr>
          <a:xfrm>
            <a:off x="4266834" y="5051834"/>
            <a:ext cx="34626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5" name="矩形: 圓角 37">
            <a:extLst>
              <a:ext uri="{FF2B5EF4-FFF2-40B4-BE49-F238E27FC236}">
                <a16:creationId xmlns:a16="http://schemas.microsoft.com/office/drawing/2014/main" id="{F4C0DD3C-8A22-4B21-A2EB-99E91128B711}"/>
              </a:ext>
            </a:extLst>
          </p:cNvPr>
          <p:cNvSpPr/>
          <p:nvPr/>
        </p:nvSpPr>
        <p:spPr>
          <a:xfrm>
            <a:off x="4634991" y="5430265"/>
            <a:ext cx="34626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6" name="矩形 35">
            <a:extLst>
              <a:ext uri="{FF2B5EF4-FFF2-40B4-BE49-F238E27FC236}">
                <a16:creationId xmlns:a16="http://schemas.microsoft.com/office/drawing/2014/main" id="{2DD6B433-CEE0-4FDA-9CC5-04AEECBC174A}"/>
              </a:ext>
            </a:extLst>
          </p:cNvPr>
          <p:cNvSpPr/>
          <p:nvPr/>
        </p:nvSpPr>
        <p:spPr>
          <a:xfrm>
            <a:off x="4559653" y="6018550"/>
            <a:ext cx="4452181" cy="353943"/>
          </a:xfrm>
          <a:prstGeom prst="rect">
            <a:avLst/>
          </a:prstGeom>
        </p:spPr>
        <p:txBody>
          <a:bodyPr wrap="none">
            <a:spAutoFit/>
          </a:bodyPr>
          <a:lstStyle/>
          <a:p>
            <a:pPr marL="360363" indent="-360363"/>
            <a:r>
              <a:rPr lang="en-US" altLang="zh-TW" sz="1700" b="1" dirty="0">
                <a:solidFill>
                  <a:srgbClr val="FF0066"/>
                </a:solidFill>
                <a:latin typeface="Segoe Print" panose="02000600000000000000" pitchFamily="2" charset="0"/>
              </a:rPr>
              <a:t>8	(followed by a clause with a modal)</a:t>
            </a:r>
            <a:endParaRPr lang="zh-TW" altLang="en-US" sz="1700" b="1" dirty="0">
              <a:solidFill>
                <a:srgbClr val="FF0066"/>
              </a:solidFill>
              <a:latin typeface="Segoe Print" panose="02000600000000000000" pitchFamily="2" charset="0"/>
            </a:endParaRPr>
          </a:p>
        </p:txBody>
      </p:sp>
      <p:sp>
        <p:nvSpPr>
          <p:cNvPr id="37" name="矩形: 圓角 37">
            <a:extLst>
              <a:ext uri="{FF2B5EF4-FFF2-40B4-BE49-F238E27FC236}">
                <a16:creationId xmlns:a16="http://schemas.microsoft.com/office/drawing/2014/main" id="{F4C0DD3C-8A22-4B21-A2EB-99E91128B711}"/>
              </a:ext>
            </a:extLst>
          </p:cNvPr>
          <p:cNvSpPr/>
          <p:nvPr/>
        </p:nvSpPr>
        <p:spPr>
          <a:xfrm>
            <a:off x="3729154" y="5829245"/>
            <a:ext cx="76065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left)">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left)">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wipe(left)">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22" grpId="0"/>
      <p:bldP spid="23" grpId="0"/>
      <p:bldP spid="24" grpId="0"/>
      <p:bldP spid="25" grpId="0"/>
      <p:bldP spid="26" grpId="0"/>
      <p:bldP spid="28" grpId="0"/>
      <p:bldP spid="29" grpId="0" animBg="1"/>
      <p:bldP spid="30" grpId="0" animBg="1"/>
      <p:bldP spid="31" grpId="0" animBg="1"/>
      <p:bldP spid="32" grpId="0" animBg="1"/>
      <p:bldP spid="33" grpId="0" animBg="1"/>
      <p:bldP spid="34" grpId="0" animBg="1"/>
      <p:bldP spid="35" grpId="0" animBg="1"/>
      <p:bldP spid="36" grpId="0"/>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dirty="0">
                <a:latin typeface="Calibri" panose="020F0502020204030204" pitchFamily="34" charset="0"/>
                <a:cs typeface="Calibri" panose="020F0502020204030204" pitchFamily="34" charset="0"/>
              </a:rPr>
              <a:t>Match the beginnings of the sentences (1–6) with the endings (a–f). Then complete the sentences with </a:t>
            </a:r>
            <a:r>
              <a:rPr lang="en-US" altLang="zh-TW" sz="2000" i="1" dirty="0">
                <a:latin typeface="Calibri" panose="020F0502020204030204" pitchFamily="34" charset="0"/>
                <a:cs typeface="Calibri" panose="020F0502020204030204" pitchFamily="34" charset="0"/>
              </a:rPr>
              <a:t>to, for </a:t>
            </a:r>
            <a:r>
              <a:rPr lang="en-US" altLang="zh-TW" sz="2000" dirty="0">
                <a:latin typeface="Calibri" panose="020F0502020204030204" pitchFamily="34" charset="0"/>
                <a:cs typeface="Calibri" panose="020F0502020204030204" pitchFamily="34" charset="0"/>
              </a:rPr>
              <a:t>or </a:t>
            </a:r>
            <a:r>
              <a:rPr lang="en-US" altLang="zh-TW" sz="2000" i="1" dirty="0">
                <a:latin typeface="Calibri" panose="020F0502020204030204" pitchFamily="34" charset="0"/>
                <a:cs typeface="Calibri" panose="020F0502020204030204" pitchFamily="34" charset="0"/>
              </a:rPr>
              <a:t>so that.</a:t>
            </a:r>
            <a:endParaRPr lang="zh-TW" altLang="en-US" sz="2000" i="1"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902F835B-7BB6-4CC8-91C7-B30517CF8283}"/>
              </a:ext>
            </a:extLst>
          </p:cNvPr>
          <p:cNvSpPr/>
          <p:nvPr/>
        </p:nvSpPr>
        <p:spPr>
          <a:xfrm>
            <a:off x="697294" y="3662619"/>
            <a:ext cx="8106475" cy="2554545"/>
          </a:xfrm>
          <a:prstGeom prst="rect">
            <a:avLst/>
          </a:prstGeom>
        </p:spPr>
        <p:txBody>
          <a:bodyPr wrap="square">
            <a:spAutoFit/>
          </a:bodyPr>
          <a:lstStyle/>
          <a:p>
            <a:pPr marL="363538" indent="-363538"/>
            <a:r>
              <a:rPr lang="en-US" altLang="zh-TW" sz="2000" dirty="0">
                <a:latin typeface="Calibri" panose="020F0502020204030204" pitchFamily="34" charset="0"/>
              </a:rPr>
              <a:t>a 	</a:t>
            </a:r>
            <a:r>
              <a:rPr lang="en-US" altLang="zh-TW" sz="2000" dirty="0" err="1">
                <a:latin typeface="Calibri" panose="020F0502020204030204" pitchFamily="34" charset="0"/>
              </a:rPr>
              <a:t>a</a:t>
            </a:r>
            <a:r>
              <a:rPr lang="en-US" altLang="zh-TW" sz="2000" dirty="0">
                <a:latin typeface="Calibri" panose="020F0502020204030204" pitchFamily="34" charset="0"/>
              </a:rPr>
              <a:t> coffee after class?</a:t>
            </a:r>
          </a:p>
          <a:p>
            <a:pPr marL="363538" indent="-363538"/>
            <a:r>
              <a:rPr lang="en-US" altLang="zh-TW" sz="2000" dirty="0">
                <a:latin typeface="Calibri" panose="020F0502020204030204" pitchFamily="34" charset="0"/>
              </a:rPr>
              <a:t>b 	ask my advice about his course.</a:t>
            </a:r>
          </a:p>
          <a:p>
            <a:pPr marL="363538" indent="-363538"/>
            <a:r>
              <a:rPr lang="en-US" altLang="zh-TW" sz="2000" dirty="0">
                <a:latin typeface="Calibri" panose="020F0502020204030204" pitchFamily="34" charset="0"/>
              </a:rPr>
              <a:t>c 	help me remember it.</a:t>
            </a:r>
          </a:p>
          <a:p>
            <a:pPr marL="363538" indent="-363538"/>
            <a:r>
              <a:rPr lang="en-US" altLang="zh-TW" sz="2000" dirty="0">
                <a:latin typeface="Calibri" panose="020F0502020204030204" pitchFamily="34" charset="0"/>
              </a:rPr>
              <a:t>d 	I can enjoy travelling more.</a:t>
            </a:r>
          </a:p>
          <a:p>
            <a:pPr marL="363538" indent="-363538"/>
            <a:r>
              <a:rPr lang="en-US" altLang="zh-TW" sz="2000" dirty="0">
                <a:latin typeface="Calibri" panose="020F0502020204030204" pitchFamily="34" charset="0"/>
              </a:rPr>
              <a:t>e 	keep my passwords in.</a:t>
            </a:r>
          </a:p>
          <a:p>
            <a:pPr marL="363538" indent="-363538"/>
            <a:r>
              <a:rPr lang="en-US" altLang="zh-TW" sz="2000" dirty="0">
                <a:latin typeface="Calibri" panose="020F0502020204030204" pitchFamily="34" charset="0"/>
              </a:rPr>
              <a:t>f 	speak Italian on your trip?</a:t>
            </a:r>
          </a:p>
          <a:p>
            <a:pPr marL="363538" indent="-363538"/>
            <a:r>
              <a:rPr lang="en-US" altLang="zh-TW" sz="2000" dirty="0">
                <a:latin typeface="Calibri" panose="020F0502020204030204" pitchFamily="34" charset="0"/>
              </a:rPr>
              <a:t>g 	we can study on the bus.</a:t>
            </a:r>
          </a:p>
          <a:p>
            <a:pPr marL="363538" indent="-363538"/>
            <a:r>
              <a:rPr lang="en-US" altLang="zh-TW" sz="2000" dirty="0">
                <a:latin typeface="Calibri" panose="020F0502020204030204" pitchFamily="34" charset="0"/>
              </a:rPr>
              <a:t>h 	work or on holiday?</a:t>
            </a:r>
            <a:endParaRPr lang="zh-TW" altLang="en-US" sz="2000" dirty="0">
              <a:latin typeface="Calibri" panose="020F0502020204030204" pitchFamily="34" charset="0"/>
            </a:endParaRPr>
          </a:p>
        </p:txBody>
      </p:sp>
      <p:sp>
        <p:nvSpPr>
          <p:cNvPr id="21" name="矩形 20">
            <a:extLst>
              <a:ext uri="{FF2B5EF4-FFF2-40B4-BE49-F238E27FC236}">
                <a16:creationId xmlns:a16="http://schemas.microsoft.com/office/drawing/2014/main" id="{902F835B-7BB6-4CC8-91C7-B30517CF8283}"/>
              </a:ext>
            </a:extLst>
          </p:cNvPr>
          <p:cNvSpPr/>
          <p:nvPr/>
        </p:nvSpPr>
        <p:spPr>
          <a:xfrm>
            <a:off x="668111" y="1075061"/>
            <a:ext cx="8106475" cy="2554545"/>
          </a:xfrm>
          <a:prstGeom prst="rect">
            <a:avLst/>
          </a:prstGeom>
        </p:spPr>
        <p:txBody>
          <a:bodyPr wrap="square">
            <a:spAutoFit/>
          </a:bodyPr>
          <a:lstStyle/>
          <a:p>
            <a:pPr marL="363538" indent="-363538"/>
            <a:r>
              <a:rPr lang="en-US" altLang="zh-TW" sz="2000" dirty="0">
                <a:latin typeface="Calibri" panose="020F0502020204030204" pitchFamily="34" charset="0"/>
              </a:rPr>
              <a:t>1 	I want to learn another language</a:t>
            </a:r>
          </a:p>
          <a:p>
            <a:pPr marL="363538" indent="-363538"/>
            <a:r>
              <a:rPr lang="en-US" altLang="zh-TW" sz="2000" dirty="0">
                <a:latin typeface="Calibri" panose="020F0502020204030204" pitchFamily="34" charset="0"/>
              </a:rPr>
              <a:t>2 	My friend called me</a:t>
            </a:r>
          </a:p>
          <a:p>
            <a:pPr marL="363538" indent="-363538"/>
            <a:r>
              <a:rPr lang="en-US" altLang="zh-TW" sz="2000" dirty="0">
                <a:latin typeface="Calibri" panose="020F0502020204030204" pitchFamily="34" charset="0"/>
              </a:rPr>
              <a:t>3 	I write everything down</a:t>
            </a:r>
          </a:p>
          <a:p>
            <a:pPr marL="363538" indent="-363538"/>
            <a:r>
              <a:rPr lang="en-US" altLang="zh-TW" sz="2000" dirty="0">
                <a:latin typeface="Calibri" panose="020F0502020204030204" pitchFamily="34" charset="0"/>
              </a:rPr>
              <a:t>4 	We download the homework to our phones</a:t>
            </a:r>
          </a:p>
          <a:p>
            <a:pPr marL="363538" indent="-363538"/>
            <a:r>
              <a:rPr lang="en-US" altLang="zh-TW" sz="2000" dirty="0">
                <a:latin typeface="Calibri" panose="020F0502020204030204" pitchFamily="34" charset="0"/>
              </a:rPr>
              <a:t>5 	Are you going to London</a:t>
            </a:r>
          </a:p>
          <a:p>
            <a:pPr marL="363538" indent="-363538"/>
            <a:r>
              <a:rPr lang="en-US" altLang="zh-TW" sz="2000" dirty="0">
                <a:latin typeface="Calibri" panose="020F0502020204030204" pitchFamily="34" charset="0"/>
              </a:rPr>
              <a:t>6 	This notebook is</a:t>
            </a:r>
          </a:p>
          <a:p>
            <a:pPr marL="363538" indent="-363538"/>
            <a:r>
              <a:rPr lang="en-US" altLang="zh-TW" sz="2000" dirty="0">
                <a:latin typeface="Calibri" panose="020F0502020204030204" pitchFamily="34" charset="0"/>
              </a:rPr>
              <a:t>7 	Would you like to meet</a:t>
            </a:r>
          </a:p>
          <a:p>
            <a:pPr marL="363538" indent="-363538"/>
            <a:r>
              <a:rPr lang="en-US" altLang="zh-TW" sz="2000" dirty="0">
                <a:latin typeface="Calibri" panose="020F0502020204030204" pitchFamily="34" charset="0"/>
              </a:rPr>
              <a:t>8 	Did you get much chance</a:t>
            </a:r>
            <a:endParaRPr lang="zh-TW" altLang="en-US" sz="2000" dirty="0">
              <a:latin typeface="Calibri" panose="020F0502020204030204" pitchFamily="34" charset="0"/>
            </a:endParaRPr>
          </a:p>
        </p:txBody>
      </p:sp>
      <p:sp>
        <p:nvSpPr>
          <p:cNvPr id="22" name="矩形 21"/>
          <p:cNvSpPr/>
          <p:nvPr/>
        </p:nvSpPr>
        <p:spPr>
          <a:xfrm>
            <a:off x="4357992" y="2372239"/>
            <a:ext cx="4572000" cy="3493264"/>
          </a:xfrm>
          <a:prstGeom prst="rect">
            <a:avLst/>
          </a:prstGeom>
        </p:spPr>
        <p:txBody>
          <a:bodyPr>
            <a:spAutoFit/>
          </a:bodyPr>
          <a:lstStyle/>
          <a:p>
            <a:pPr marL="360363" indent="-360363"/>
            <a:r>
              <a:rPr lang="en-US" altLang="zh-TW" sz="1700" b="1" dirty="0">
                <a:solidFill>
                  <a:srgbClr val="FF0066"/>
                </a:solidFill>
                <a:latin typeface="Segoe Print" panose="02000600000000000000" pitchFamily="2" charset="0"/>
              </a:rPr>
              <a:t>3	I write everything down </a:t>
            </a:r>
            <a:r>
              <a:rPr lang="en-US" altLang="zh-TW" sz="1700" b="1" u="sng" dirty="0">
                <a:solidFill>
                  <a:srgbClr val="FF0066"/>
                </a:solidFill>
                <a:latin typeface="Segoe Print" panose="02000600000000000000" pitchFamily="2" charset="0"/>
              </a:rPr>
              <a:t>to</a:t>
            </a:r>
            <a:r>
              <a:rPr lang="en-US" altLang="zh-TW" sz="1700" b="1" dirty="0">
                <a:solidFill>
                  <a:srgbClr val="FF0066"/>
                </a:solidFill>
                <a:latin typeface="Segoe Print" panose="02000600000000000000" pitchFamily="2" charset="0"/>
              </a:rPr>
              <a:t> help me remember it.</a:t>
            </a:r>
          </a:p>
          <a:p>
            <a:pPr marL="360363" indent="-360363"/>
            <a:r>
              <a:rPr lang="en-US" altLang="zh-TW" sz="1700" b="1" dirty="0">
                <a:solidFill>
                  <a:srgbClr val="FF0066"/>
                </a:solidFill>
                <a:latin typeface="Segoe Print" panose="02000600000000000000" pitchFamily="2" charset="0"/>
              </a:rPr>
              <a:t>4 	We download the homework to our phones </a:t>
            </a:r>
            <a:r>
              <a:rPr lang="en-US" altLang="zh-TW" sz="1700" b="1" u="sng" dirty="0">
                <a:solidFill>
                  <a:srgbClr val="FF0066"/>
                </a:solidFill>
                <a:latin typeface="Segoe Print" panose="02000600000000000000" pitchFamily="2" charset="0"/>
              </a:rPr>
              <a:t>so that </a:t>
            </a:r>
            <a:r>
              <a:rPr lang="en-US" altLang="zh-TW" sz="1700" b="1" dirty="0">
                <a:solidFill>
                  <a:srgbClr val="FF0066"/>
                </a:solidFill>
                <a:latin typeface="Segoe Print" panose="02000600000000000000" pitchFamily="2" charset="0"/>
              </a:rPr>
              <a:t>we can study on the bus.</a:t>
            </a:r>
          </a:p>
          <a:p>
            <a:pPr marL="360363" indent="-360363"/>
            <a:r>
              <a:rPr lang="en-US" altLang="zh-TW" sz="1700" b="1" dirty="0">
                <a:solidFill>
                  <a:srgbClr val="FF0066"/>
                </a:solidFill>
                <a:latin typeface="Segoe Print" panose="02000600000000000000" pitchFamily="2" charset="0"/>
              </a:rPr>
              <a:t>5 	Are you going to London </a:t>
            </a:r>
            <a:r>
              <a:rPr lang="en-US" altLang="zh-TW" sz="1700" b="1" u="sng" dirty="0">
                <a:solidFill>
                  <a:srgbClr val="FF0066"/>
                </a:solidFill>
                <a:latin typeface="Segoe Print" panose="02000600000000000000" pitchFamily="2" charset="0"/>
              </a:rPr>
              <a:t>for</a:t>
            </a:r>
            <a:r>
              <a:rPr lang="en-US" altLang="zh-TW" sz="1700" b="1" dirty="0">
                <a:solidFill>
                  <a:srgbClr val="FF0066"/>
                </a:solidFill>
                <a:latin typeface="Segoe Print" panose="02000600000000000000" pitchFamily="2" charset="0"/>
              </a:rPr>
              <a:t> work or on holiday?</a:t>
            </a:r>
          </a:p>
          <a:p>
            <a:pPr marL="360363" indent="-360363"/>
            <a:r>
              <a:rPr lang="en-US" altLang="zh-TW" sz="1700" b="1" dirty="0">
                <a:solidFill>
                  <a:srgbClr val="FF0066"/>
                </a:solidFill>
                <a:latin typeface="Segoe Print" panose="02000600000000000000" pitchFamily="2" charset="0"/>
              </a:rPr>
              <a:t>6 	This notebook is </a:t>
            </a:r>
            <a:r>
              <a:rPr lang="en-US" altLang="zh-TW" sz="1700" b="1" u="sng" dirty="0">
                <a:solidFill>
                  <a:srgbClr val="FF0066"/>
                </a:solidFill>
                <a:latin typeface="Segoe Print" panose="02000600000000000000" pitchFamily="2" charset="0"/>
              </a:rPr>
              <a:t>to</a:t>
            </a:r>
            <a:r>
              <a:rPr lang="en-US" altLang="zh-TW" sz="1700" b="1" dirty="0">
                <a:solidFill>
                  <a:srgbClr val="FF0066"/>
                </a:solidFill>
                <a:latin typeface="Segoe Print" panose="02000600000000000000" pitchFamily="2" charset="0"/>
              </a:rPr>
              <a:t> keep my passwords in.</a:t>
            </a:r>
          </a:p>
          <a:p>
            <a:pPr marL="360363" indent="-360363"/>
            <a:r>
              <a:rPr lang="en-US" altLang="zh-TW" sz="1700" b="1" dirty="0">
                <a:solidFill>
                  <a:srgbClr val="FF0066"/>
                </a:solidFill>
                <a:latin typeface="Segoe Print" panose="02000600000000000000" pitchFamily="2" charset="0"/>
              </a:rPr>
              <a:t>7 	Would you like to meet </a:t>
            </a:r>
            <a:r>
              <a:rPr lang="en-US" altLang="zh-TW" sz="1700" b="1" u="sng" dirty="0">
                <a:solidFill>
                  <a:srgbClr val="FF0066"/>
                </a:solidFill>
                <a:latin typeface="Segoe Print" panose="02000600000000000000" pitchFamily="2" charset="0"/>
              </a:rPr>
              <a:t>for</a:t>
            </a:r>
            <a:r>
              <a:rPr lang="en-US" altLang="zh-TW" sz="1700" b="1" dirty="0">
                <a:solidFill>
                  <a:srgbClr val="FF0066"/>
                </a:solidFill>
                <a:latin typeface="Segoe Print" panose="02000600000000000000" pitchFamily="2" charset="0"/>
              </a:rPr>
              <a:t> a coffee after class?</a:t>
            </a:r>
          </a:p>
          <a:p>
            <a:pPr marL="360363" indent="-360363"/>
            <a:r>
              <a:rPr lang="en-US" altLang="zh-TW" sz="1700" b="1" dirty="0">
                <a:solidFill>
                  <a:srgbClr val="FF0066"/>
                </a:solidFill>
                <a:latin typeface="Segoe Print" panose="02000600000000000000" pitchFamily="2" charset="0"/>
              </a:rPr>
              <a:t>8	Did you get much chance </a:t>
            </a:r>
            <a:r>
              <a:rPr lang="en-US" altLang="zh-TW" sz="1700" b="1" u="sng" dirty="0">
                <a:solidFill>
                  <a:srgbClr val="FF0066"/>
                </a:solidFill>
                <a:latin typeface="Segoe Print" panose="02000600000000000000" pitchFamily="2" charset="0"/>
              </a:rPr>
              <a:t>to</a:t>
            </a:r>
            <a:r>
              <a:rPr lang="en-US" altLang="zh-TW" sz="1700" b="1" dirty="0">
                <a:solidFill>
                  <a:srgbClr val="FF0066"/>
                </a:solidFill>
                <a:latin typeface="Segoe Print" panose="02000600000000000000" pitchFamily="2" charset="0"/>
              </a:rPr>
              <a:t> speak Italian on your trip?</a:t>
            </a:r>
            <a:endParaRPr lang="zh-TW" altLang="en-US" sz="1700"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D59658CA-1395-4707-9E0F-B2F1A169C50C}"/>
              </a:ext>
            </a:extLst>
          </p:cNvPr>
          <p:cNvSpPr/>
          <p:nvPr/>
        </p:nvSpPr>
        <p:spPr>
          <a:xfrm>
            <a:off x="454340" y="1096539"/>
            <a:ext cx="419680" cy="2554545"/>
          </a:xfrm>
          <a:prstGeom prst="rect">
            <a:avLst/>
          </a:prstGeom>
        </p:spPr>
        <p:txBody>
          <a:bodyPr wrap="square">
            <a:spAutoFit/>
          </a:bodyPr>
          <a:lstStyle/>
          <a:p>
            <a:pPr marL="358775" indent="-358775">
              <a:lnSpc>
                <a:spcPts val="2400"/>
              </a:lnSpc>
            </a:pPr>
            <a:r>
              <a:rPr lang="en-US" altLang="zh-TW" b="1" dirty="0">
                <a:solidFill>
                  <a:srgbClr val="FF0066"/>
                </a:solidFill>
                <a:latin typeface="Segoe Print" panose="02000600000000000000" pitchFamily="2" charset="0"/>
              </a:rPr>
              <a:t>d</a:t>
            </a:r>
          </a:p>
          <a:p>
            <a:pPr marL="358775" indent="-358775">
              <a:lnSpc>
                <a:spcPts val="2400"/>
              </a:lnSpc>
            </a:pPr>
            <a:r>
              <a:rPr lang="en-US" altLang="zh-TW" b="1" dirty="0">
                <a:solidFill>
                  <a:srgbClr val="FF0066"/>
                </a:solidFill>
                <a:latin typeface="Segoe Print" panose="02000600000000000000" pitchFamily="2" charset="0"/>
              </a:rPr>
              <a:t>b</a:t>
            </a:r>
          </a:p>
          <a:p>
            <a:pPr marL="358775" indent="-358775">
              <a:lnSpc>
                <a:spcPts val="2400"/>
              </a:lnSpc>
            </a:pPr>
            <a:r>
              <a:rPr lang="en-US" altLang="zh-TW" b="1" dirty="0">
                <a:solidFill>
                  <a:srgbClr val="FF0066"/>
                </a:solidFill>
                <a:latin typeface="Segoe Print" panose="02000600000000000000" pitchFamily="2" charset="0"/>
              </a:rPr>
              <a:t>c</a:t>
            </a:r>
          </a:p>
          <a:p>
            <a:pPr marL="358775" indent="-358775">
              <a:lnSpc>
                <a:spcPts val="2400"/>
              </a:lnSpc>
            </a:pPr>
            <a:r>
              <a:rPr lang="en-US" altLang="zh-TW" b="1" dirty="0">
                <a:solidFill>
                  <a:srgbClr val="FF0066"/>
                </a:solidFill>
                <a:latin typeface="Segoe Print" panose="02000600000000000000" pitchFamily="2" charset="0"/>
              </a:rPr>
              <a:t>g</a:t>
            </a:r>
          </a:p>
          <a:p>
            <a:pPr marL="358775" indent="-358775">
              <a:lnSpc>
                <a:spcPts val="2400"/>
              </a:lnSpc>
            </a:pPr>
            <a:r>
              <a:rPr lang="en-US" altLang="zh-TW" b="1" dirty="0">
                <a:solidFill>
                  <a:srgbClr val="FF0066"/>
                </a:solidFill>
                <a:latin typeface="Segoe Print" panose="02000600000000000000" pitchFamily="2" charset="0"/>
              </a:rPr>
              <a:t>h</a:t>
            </a:r>
          </a:p>
          <a:p>
            <a:pPr marL="358775" indent="-358775">
              <a:lnSpc>
                <a:spcPts val="2400"/>
              </a:lnSpc>
            </a:pPr>
            <a:r>
              <a:rPr lang="en-US" altLang="zh-TW" b="1" dirty="0">
                <a:solidFill>
                  <a:srgbClr val="FF0066"/>
                </a:solidFill>
                <a:latin typeface="Segoe Print" panose="02000600000000000000" pitchFamily="2" charset="0"/>
              </a:rPr>
              <a:t>e</a:t>
            </a:r>
          </a:p>
          <a:p>
            <a:pPr marL="358775" indent="-358775">
              <a:lnSpc>
                <a:spcPts val="2400"/>
              </a:lnSpc>
            </a:pPr>
            <a:r>
              <a:rPr lang="en-US" altLang="zh-TW" b="1" dirty="0">
                <a:solidFill>
                  <a:srgbClr val="FF0066"/>
                </a:solidFill>
                <a:latin typeface="Segoe Print" panose="02000600000000000000" pitchFamily="2" charset="0"/>
              </a:rPr>
              <a:t>a</a:t>
            </a:r>
          </a:p>
          <a:p>
            <a:pPr marL="358775" indent="-358775">
              <a:lnSpc>
                <a:spcPts val="2400"/>
              </a:lnSpc>
            </a:pPr>
            <a:r>
              <a:rPr lang="en-US" altLang="zh-TW" b="1" dirty="0">
                <a:solidFill>
                  <a:srgbClr val="FF0066"/>
                </a:solidFill>
                <a:latin typeface="Segoe Print" panose="02000600000000000000" pitchFamily="2" charset="0"/>
              </a:rPr>
              <a:t>f</a:t>
            </a:r>
          </a:p>
        </p:txBody>
      </p:sp>
      <p:sp>
        <p:nvSpPr>
          <p:cNvPr id="24" name="矩形 23"/>
          <p:cNvSpPr/>
          <p:nvPr/>
        </p:nvSpPr>
        <p:spPr>
          <a:xfrm>
            <a:off x="4416357" y="917112"/>
            <a:ext cx="4572000" cy="615553"/>
          </a:xfrm>
          <a:prstGeom prst="rect">
            <a:avLst/>
          </a:prstGeom>
        </p:spPr>
        <p:txBody>
          <a:bodyPr>
            <a:spAutoFit/>
          </a:bodyPr>
          <a:lstStyle/>
          <a:p>
            <a:pPr marL="360363" indent="-720725"/>
            <a:r>
              <a:rPr lang="en-US" altLang="zh-TW" sz="1700" b="1" dirty="0">
                <a:solidFill>
                  <a:srgbClr val="FF0066"/>
                </a:solidFill>
                <a:latin typeface="Segoe Print" panose="02000600000000000000" pitchFamily="2" charset="0"/>
              </a:rPr>
              <a:t>1 	I want to learn another language </a:t>
            </a:r>
            <a:r>
              <a:rPr lang="en-US" altLang="zh-TW" sz="1700" b="1" u="sng" dirty="0">
                <a:solidFill>
                  <a:srgbClr val="FF0066"/>
                </a:solidFill>
                <a:latin typeface="Segoe Print" panose="02000600000000000000" pitchFamily="2" charset="0"/>
              </a:rPr>
              <a:t>so that</a:t>
            </a:r>
            <a:r>
              <a:rPr lang="en-US" altLang="zh-TW" sz="1700" b="1" dirty="0">
                <a:solidFill>
                  <a:srgbClr val="FF0066"/>
                </a:solidFill>
                <a:latin typeface="Segoe Print" panose="02000600000000000000" pitchFamily="2" charset="0"/>
              </a:rPr>
              <a:t> I can enjoy travelling more.</a:t>
            </a:r>
          </a:p>
        </p:txBody>
      </p:sp>
      <p:sp>
        <p:nvSpPr>
          <p:cNvPr id="25" name="矩形 24"/>
          <p:cNvSpPr/>
          <p:nvPr/>
        </p:nvSpPr>
        <p:spPr>
          <a:xfrm>
            <a:off x="3404680" y="1507439"/>
            <a:ext cx="5554494" cy="615553"/>
          </a:xfrm>
          <a:prstGeom prst="rect">
            <a:avLst/>
          </a:prstGeom>
        </p:spPr>
        <p:txBody>
          <a:bodyPr wrap="square">
            <a:spAutoFit/>
          </a:bodyPr>
          <a:lstStyle/>
          <a:p>
            <a:pPr marL="360363" indent="-360363">
              <a:tabLst>
                <a:tab pos="87313" algn="l"/>
              </a:tabLst>
            </a:pPr>
            <a:r>
              <a:rPr lang="en-US" altLang="zh-TW" sz="1700" b="1" dirty="0">
                <a:solidFill>
                  <a:srgbClr val="FF0066"/>
                </a:solidFill>
                <a:latin typeface="Segoe Print" panose="02000600000000000000" pitchFamily="2" charset="0"/>
              </a:rPr>
              <a:t>2 	My friend called me </a:t>
            </a:r>
            <a:r>
              <a:rPr lang="en-US" altLang="zh-TW" sz="1700" b="1" u="sng" dirty="0">
                <a:solidFill>
                  <a:srgbClr val="FF0066"/>
                </a:solidFill>
                <a:latin typeface="Segoe Print" panose="02000600000000000000" pitchFamily="2" charset="0"/>
              </a:rPr>
              <a:t>to</a:t>
            </a:r>
            <a:r>
              <a:rPr lang="en-US" altLang="zh-TW" sz="1700" b="1" dirty="0">
                <a:solidFill>
                  <a:srgbClr val="FF0066"/>
                </a:solidFill>
                <a:latin typeface="Segoe Print" panose="02000600000000000000" pitchFamily="2" charset="0"/>
              </a:rPr>
              <a:t> ask my advice about his course.</a:t>
            </a:r>
          </a:p>
        </p:txBody>
      </p:sp>
    </p:spTree>
    <p:extLst>
      <p:ext uri="{BB962C8B-B14F-4D97-AF65-F5344CB8AC3E}">
        <p14:creationId xmlns:p14="http://schemas.microsoft.com/office/powerpoint/2010/main" val="14755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left)">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wipe(left)">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wipe(left)">
                                      <p:cBhvr>
                                        <p:cTn id="27" dur="500"/>
                                        <p:tgtEl>
                                          <p:spTgt spid="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wipe(left)">
                                      <p:cBhvr>
                                        <p:cTn id="32" dur="5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xEl>
                                              <p:pRg st="3" end="3"/>
                                            </p:txEl>
                                          </p:spTgt>
                                        </p:tgtEl>
                                        <p:attrNameLst>
                                          <p:attrName>style.visibility</p:attrName>
                                        </p:attrNameLst>
                                      </p:cBhvr>
                                      <p:to>
                                        <p:strVal val="visible"/>
                                      </p:to>
                                    </p:set>
                                    <p:animEffect transition="in" filter="wipe(left)">
                                      <p:cBhvr>
                                        <p:cTn id="37" dur="500"/>
                                        <p:tgtEl>
                                          <p:spTgt spid="2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wipe(left)">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3">
                                            <p:txEl>
                                              <p:pRg st="4" end="4"/>
                                            </p:txEl>
                                          </p:spTgt>
                                        </p:tgtEl>
                                        <p:attrNameLst>
                                          <p:attrName>style.visibility</p:attrName>
                                        </p:attrNameLst>
                                      </p:cBhvr>
                                      <p:to>
                                        <p:strVal val="visible"/>
                                      </p:to>
                                    </p:set>
                                    <p:animEffect transition="in" filter="wipe(left)">
                                      <p:cBhvr>
                                        <p:cTn id="47" dur="500"/>
                                        <p:tgtEl>
                                          <p:spTgt spid="2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2">
                                            <p:txEl>
                                              <p:pRg st="2" end="2"/>
                                            </p:txEl>
                                          </p:spTgt>
                                        </p:tgtEl>
                                        <p:attrNameLst>
                                          <p:attrName>style.visibility</p:attrName>
                                        </p:attrNameLst>
                                      </p:cBhvr>
                                      <p:to>
                                        <p:strVal val="visible"/>
                                      </p:to>
                                    </p:set>
                                    <p:animEffect transition="in" filter="wipe(left)">
                                      <p:cBhvr>
                                        <p:cTn id="52" dur="500"/>
                                        <p:tgtEl>
                                          <p:spTgt spid="22">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xEl>
                                              <p:pRg st="5" end="5"/>
                                            </p:txEl>
                                          </p:spTgt>
                                        </p:tgtEl>
                                        <p:attrNameLst>
                                          <p:attrName>style.visibility</p:attrName>
                                        </p:attrNameLst>
                                      </p:cBhvr>
                                      <p:to>
                                        <p:strVal val="visible"/>
                                      </p:to>
                                    </p:set>
                                    <p:animEffect transition="in" filter="wipe(left)">
                                      <p:cBhvr>
                                        <p:cTn id="57" dur="500"/>
                                        <p:tgtEl>
                                          <p:spTgt spid="2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2">
                                            <p:txEl>
                                              <p:pRg st="3" end="3"/>
                                            </p:txEl>
                                          </p:spTgt>
                                        </p:tgtEl>
                                        <p:attrNameLst>
                                          <p:attrName>style.visibility</p:attrName>
                                        </p:attrNameLst>
                                      </p:cBhvr>
                                      <p:to>
                                        <p:strVal val="visible"/>
                                      </p:to>
                                    </p:set>
                                    <p:animEffect transition="in" filter="wipe(left)">
                                      <p:cBhvr>
                                        <p:cTn id="62" dur="500"/>
                                        <p:tgtEl>
                                          <p:spTgt spid="22">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3">
                                            <p:txEl>
                                              <p:pRg st="6" end="6"/>
                                            </p:txEl>
                                          </p:spTgt>
                                        </p:tgtEl>
                                        <p:attrNameLst>
                                          <p:attrName>style.visibility</p:attrName>
                                        </p:attrNameLst>
                                      </p:cBhvr>
                                      <p:to>
                                        <p:strVal val="visible"/>
                                      </p:to>
                                    </p:set>
                                    <p:animEffect transition="in" filter="wipe(left)">
                                      <p:cBhvr>
                                        <p:cTn id="67" dur="500"/>
                                        <p:tgtEl>
                                          <p:spTgt spid="23">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2">
                                            <p:txEl>
                                              <p:pRg st="4" end="4"/>
                                            </p:txEl>
                                          </p:spTgt>
                                        </p:tgtEl>
                                        <p:attrNameLst>
                                          <p:attrName>style.visibility</p:attrName>
                                        </p:attrNameLst>
                                      </p:cBhvr>
                                      <p:to>
                                        <p:strVal val="visible"/>
                                      </p:to>
                                    </p:set>
                                    <p:animEffect transition="in" filter="wipe(left)">
                                      <p:cBhvr>
                                        <p:cTn id="72" dur="500"/>
                                        <p:tgtEl>
                                          <p:spTgt spid="22">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3">
                                            <p:txEl>
                                              <p:pRg st="7" end="7"/>
                                            </p:txEl>
                                          </p:spTgt>
                                        </p:tgtEl>
                                        <p:attrNameLst>
                                          <p:attrName>style.visibility</p:attrName>
                                        </p:attrNameLst>
                                      </p:cBhvr>
                                      <p:to>
                                        <p:strVal val="visible"/>
                                      </p:to>
                                    </p:set>
                                    <p:animEffect transition="in" filter="wipe(left)">
                                      <p:cBhvr>
                                        <p:cTn id="77" dur="500"/>
                                        <p:tgtEl>
                                          <p:spTgt spid="23">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2">
                                            <p:txEl>
                                              <p:pRg st="5" end="5"/>
                                            </p:txEl>
                                          </p:spTgt>
                                        </p:tgtEl>
                                        <p:attrNameLst>
                                          <p:attrName>style.visibility</p:attrName>
                                        </p:attrNameLst>
                                      </p:cBhvr>
                                      <p:to>
                                        <p:strVal val="visible"/>
                                      </p:to>
                                    </p:set>
                                    <p:animEffect transition="in" filter="wipe(left)">
                                      <p:cBhvr>
                                        <p:cTn id="8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71</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small groups. Take turns to choose one of the items from the list (without saying which one) and say why we need it. The other students in your group have to try and guess the item, and also add another reason why we need it.</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1" name="矩形 10">
            <a:extLst>
              <a:ext uri="{FF2B5EF4-FFF2-40B4-BE49-F238E27FC236}">
                <a16:creationId xmlns:a16="http://schemas.microsoft.com/office/drawing/2014/main" id="{7F5FFBD5-A7FF-41AA-A864-6B5C18854EC4}"/>
              </a:ext>
            </a:extLst>
          </p:cNvPr>
          <p:cNvSpPr/>
          <p:nvPr/>
        </p:nvSpPr>
        <p:spPr>
          <a:xfrm>
            <a:off x="630844" y="2447854"/>
            <a:ext cx="8143741" cy="1169551"/>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We need this </a:t>
            </a:r>
            <a:r>
              <a:rPr lang="en-US" altLang="zh-TW" sz="2000" b="1" i="1" dirty="0">
                <a:solidFill>
                  <a:srgbClr val="0080FF"/>
                </a:solidFill>
                <a:latin typeface="Calibri" panose="020F0502020204030204" pitchFamily="34" charset="0"/>
              </a:rPr>
              <a:t>to find our way around a strange place</a:t>
            </a:r>
            <a:r>
              <a:rPr lang="en-US" altLang="zh-TW" sz="2000" i="1" dirty="0">
                <a:solidFill>
                  <a:srgbClr val="0080FF"/>
                </a:solidFill>
                <a:latin typeface="Calibri" panose="020F0502020204030204" pitchFamily="34" charset="0"/>
              </a:rPr>
              <a:t>.</a:t>
            </a:r>
          </a:p>
          <a:p>
            <a:pPr marL="360363" indent="-360363">
              <a:spcBef>
                <a:spcPts val="600"/>
              </a:spcBef>
            </a:pPr>
            <a:r>
              <a:rPr lang="en-US" altLang="zh-TW" sz="2000" i="1" dirty="0">
                <a:solidFill>
                  <a:srgbClr val="0080FF"/>
                </a:solidFill>
                <a:latin typeface="Calibri" panose="020F0502020204030204" pitchFamily="34" charset="0"/>
              </a:rPr>
              <a:t>B: 	We need it </a:t>
            </a:r>
            <a:r>
              <a:rPr lang="en-US" altLang="zh-TW" sz="2000" b="1" i="1" dirty="0">
                <a:solidFill>
                  <a:srgbClr val="0080FF"/>
                </a:solidFill>
                <a:latin typeface="Calibri" panose="020F0502020204030204" pitchFamily="34" charset="0"/>
              </a:rPr>
              <a:t>so that we don’t get lost</a:t>
            </a:r>
            <a:r>
              <a:rPr lang="en-US" altLang="zh-TW" sz="2000" i="1" dirty="0">
                <a:solidFill>
                  <a:srgbClr val="0080FF"/>
                </a:solidFill>
                <a:latin typeface="Calibri" panose="020F0502020204030204" pitchFamily="34" charset="0"/>
              </a:rPr>
              <a:t>? A map?</a:t>
            </a:r>
          </a:p>
          <a:p>
            <a:pPr marL="360363" indent="-360363">
              <a:spcBef>
                <a:spcPts val="600"/>
              </a:spcBef>
            </a:pPr>
            <a:r>
              <a:rPr lang="en-US" altLang="zh-TW" sz="2000" i="1" dirty="0">
                <a:solidFill>
                  <a:srgbClr val="0080FF"/>
                </a:solidFill>
                <a:latin typeface="Calibri" panose="020F0502020204030204" pitchFamily="34" charset="0"/>
              </a:rPr>
              <a:t>A: 	Yes!</a:t>
            </a:r>
            <a:endParaRPr lang="zh-TW" altLang="en-US" sz="2000" i="1" dirty="0">
              <a:solidFill>
                <a:srgbClr val="0080FF"/>
              </a:solidFill>
              <a:latin typeface="Calibri" panose="020F0502020204030204"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2127723" y="3601653"/>
            <a:ext cx="5028451" cy="2672050"/>
          </a:xfrm>
          <a:prstGeom prst="rect">
            <a:avLst/>
          </a:prstGeom>
          <a:noFill/>
          <a:ln w="9525">
            <a:noFill/>
            <a:miter lim="800000"/>
            <a:headEnd/>
            <a:tailEnd/>
          </a:ln>
        </p:spPr>
      </p:pic>
    </p:spTree>
    <p:extLst>
      <p:ext uri="{BB962C8B-B14F-4D97-AF65-F5344CB8AC3E}">
        <p14:creationId xmlns:p14="http://schemas.microsoft.com/office/powerpoint/2010/main" val="305255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6b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Desert art</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732640"/>
            <a:ext cx="4983060"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these words.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72</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6" y="1097389"/>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  </a:t>
            </a:r>
            <a:r>
              <a:rPr lang="en-US" altLang="zh-TW" sz="3200" b="1" dirty="0">
                <a:solidFill>
                  <a:schemeClr val="tx1">
                    <a:lumMod val="65000"/>
                    <a:lumOff val="35000"/>
                  </a:schemeClr>
                </a:solidFill>
                <a:latin typeface="Calibri" panose="020F0502020204030204" pitchFamily="34" charset="0"/>
              </a:rPr>
              <a:t>art</a:t>
            </a:r>
            <a:endParaRPr lang="zh-TW" altLang="en-US" sz="3200" b="1" dirty="0">
              <a:solidFill>
                <a:schemeClr val="tx1">
                  <a:lumMod val="65000"/>
                  <a:lumOff val="35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6012F1B1-F940-4509-9731-043DBDB212A7}"/>
              </a:ext>
            </a:extLst>
          </p:cNvPr>
          <p:cNvSpPr/>
          <p:nvPr/>
        </p:nvSpPr>
        <p:spPr>
          <a:xfrm>
            <a:off x="679476" y="3325744"/>
            <a:ext cx="8080701"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This looks like a child’s _____________ of a horse.</a:t>
            </a:r>
          </a:p>
          <a:p>
            <a:pPr marL="360000" indent="-360000">
              <a:spcBef>
                <a:spcPts val="600"/>
              </a:spcBef>
            </a:pPr>
            <a:r>
              <a:rPr lang="en-US" altLang="zh-TW" sz="2000" dirty="0">
                <a:latin typeface="Calibri" panose="020F0502020204030204" pitchFamily="34" charset="0"/>
              </a:rPr>
              <a:t>2 	Look at that cloud. It’s in the _____________ of a heart.</a:t>
            </a:r>
          </a:p>
          <a:p>
            <a:pPr marL="360000" indent="-360000">
              <a:spcBef>
                <a:spcPts val="600"/>
              </a:spcBef>
            </a:pPr>
            <a:r>
              <a:rPr lang="en-US" altLang="zh-TW" sz="2000" dirty="0">
                <a:latin typeface="Calibri" panose="020F0502020204030204" pitchFamily="34" charset="0"/>
              </a:rPr>
              <a:t>3 	Can you draw a ten-</a:t>
            </a:r>
            <a:r>
              <a:rPr lang="en-US" altLang="zh-TW" sz="2000" dirty="0" err="1">
                <a:latin typeface="Calibri" panose="020F0502020204030204" pitchFamily="34" charset="0"/>
              </a:rPr>
              <a:t>centimetre</a:t>
            </a:r>
            <a:r>
              <a:rPr lang="en-US" altLang="zh-TW" sz="2000" dirty="0">
                <a:latin typeface="Calibri" panose="020F0502020204030204" pitchFamily="34" charset="0"/>
              </a:rPr>
              <a:t> straight _____________ without a ruler?</a:t>
            </a:r>
          </a:p>
          <a:p>
            <a:pPr marL="360000" indent="-360000">
              <a:spcBef>
                <a:spcPts val="600"/>
              </a:spcBef>
            </a:pPr>
            <a:r>
              <a:rPr lang="en-US" altLang="zh-TW" sz="2000" dirty="0">
                <a:latin typeface="Calibri" panose="020F0502020204030204" pitchFamily="34" charset="0"/>
              </a:rPr>
              <a:t>4 	I can see a _____________ at the door, but I don’t know who it is.</a:t>
            </a:r>
          </a:p>
          <a:p>
            <a:pPr marL="360000" indent="-360000">
              <a:spcBef>
                <a:spcPts val="600"/>
              </a:spcBef>
            </a:pPr>
            <a:r>
              <a:rPr lang="en-US" altLang="zh-TW" sz="2000" dirty="0">
                <a:latin typeface="Calibri" panose="020F0502020204030204" pitchFamily="34" charset="0"/>
              </a:rPr>
              <a:t>5 	I prefer plain shirts to ones with a </a:t>
            </a:r>
            <a:r>
              <a:rPr lang="en-US" altLang="zh-TW" sz="2000" dirty="0" err="1">
                <a:latin typeface="Calibri" panose="020F0502020204030204" pitchFamily="34" charset="0"/>
              </a:rPr>
              <a:t>colourful</a:t>
            </a:r>
            <a:r>
              <a:rPr lang="en-US" altLang="zh-TW" sz="2000" dirty="0">
                <a:latin typeface="Calibri" panose="020F0502020204030204" pitchFamily="34" charset="0"/>
              </a:rPr>
              <a:t> _____________.</a:t>
            </a:r>
          </a:p>
          <a:p>
            <a:pPr marL="360000" indent="-360000">
              <a:spcBef>
                <a:spcPts val="600"/>
              </a:spcBef>
            </a:pPr>
            <a:r>
              <a:rPr lang="en-US" altLang="zh-TW" sz="2000" dirty="0">
                <a:latin typeface="Calibri" panose="020F0502020204030204" pitchFamily="34" charset="0"/>
              </a:rPr>
              <a:t>6 	This _____________ of how to cut up a pineapple isn’t very clear.</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ADE94998-74B7-41BC-AE4A-64D3E7DA9752}"/>
              </a:ext>
            </a:extLst>
          </p:cNvPr>
          <p:cNvSpPr/>
          <p:nvPr/>
        </p:nvSpPr>
        <p:spPr>
          <a:xfrm>
            <a:off x="3793418" y="3378090"/>
            <a:ext cx="1141659" cy="369332"/>
          </a:xfrm>
          <a:prstGeom prst="rect">
            <a:avLst/>
          </a:prstGeom>
        </p:spPr>
        <p:txBody>
          <a:bodyPr wrap="none">
            <a:spAutoFit/>
          </a:bodyPr>
          <a:lstStyle/>
          <a:p>
            <a:r>
              <a:rPr lang="en-US" altLang="zh-TW" b="1" dirty="0">
                <a:solidFill>
                  <a:srgbClr val="FF0066"/>
                </a:solidFill>
                <a:latin typeface="Segoe Print" panose="02000600000000000000" pitchFamily="2" charset="0"/>
              </a:rPr>
              <a:t>drawing</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50826F9D-EC9C-4B71-A859-15F45A0835E1}"/>
              </a:ext>
            </a:extLst>
          </p:cNvPr>
          <p:cNvSpPr/>
          <p:nvPr/>
        </p:nvSpPr>
        <p:spPr>
          <a:xfrm>
            <a:off x="5816320" y="4138453"/>
            <a:ext cx="588623" cy="369332"/>
          </a:xfrm>
          <a:prstGeom prst="rect">
            <a:avLst/>
          </a:prstGeom>
        </p:spPr>
        <p:txBody>
          <a:bodyPr wrap="none">
            <a:spAutoFit/>
          </a:bodyPr>
          <a:lstStyle/>
          <a:p>
            <a:r>
              <a:rPr lang="en-US" altLang="zh-TW" b="1" dirty="0">
                <a:solidFill>
                  <a:srgbClr val="FF0066"/>
                </a:solidFill>
                <a:latin typeface="Segoe Print" panose="02000600000000000000" pitchFamily="2" charset="0"/>
              </a:rPr>
              <a:t>line</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140E217B-71CC-4DA0-A328-814E26E0A2E2}"/>
              </a:ext>
            </a:extLst>
          </p:cNvPr>
          <p:cNvSpPr/>
          <p:nvPr/>
        </p:nvSpPr>
        <p:spPr>
          <a:xfrm>
            <a:off x="4537890" y="3757026"/>
            <a:ext cx="8306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shape</a:t>
            </a:r>
            <a:endParaRPr lang="zh-TW" altLang="en-US" b="1" dirty="0">
              <a:solidFill>
                <a:srgbClr val="FF0066"/>
              </a:solidFill>
              <a:latin typeface="Segoe Print" panose="02000600000000000000" pitchFamily="2" charset="0"/>
            </a:endParaRPr>
          </a:p>
        </p:txBody>
      </p:sp>
      <p:pic>
        <p:nvPicPr>
          <p:cNvPr id="2050" name="Picture 2"/>
          <p:cNvPicPr>
            <a:picLocks noChangeAspect="1" noChangeArrowheads="1"/>
          </p:cNvPicPr>
          <p:nvPr/>
        </p:nvPicPr>
        <p:blipFill>
          <a:blip r:embed="rId3" cstate="print"/>
          <a:srcRect/>
          <a:stretch>
            <a:fillRect/>
          </a:stretch>
        </p:blipFill>
        <p:spPr bwMode="auto">
          <a:xfrm>
            <a:off x="766696" y="2393240"/>
            <a:ext cx="4843936" cy="614160"/>
          </a:xfrm>
          <a:prstGeom prst="rect">
            <a:avLst/>
          </a:prstGeom>
          <a:noFill/>
          <a:ln w="9525">
            <a:noFill/>
            <a:miter lim="800000"/>
            <a:headEnd/>
            <a:tailEnd/>
          </a:ln>
        </p:spPr>
      </p:pic>
      <p:sp>
        <p:nvSpPr>
          <p:cNvPr id="17" name="矩形 16">
            <a:extLst>
              <a:ext uri="{FF2B5EF4-FFF2-40B4-BE49-F238E27FC236}">
                <a16:creationId xmlns:a16="http://schemas.microsoft.com/office/drawing/2014/main" id="{50826F9D-EC9C-4B71-A859-15F45A0835E1}"/>
              </a:ext>
            </a:extLst>
          </p:cNvPr>
          <p:cNvSpPr/>
          <p:nvPr/>
        </p:nvSpPr>
        <p:spPr>
          <a:xfrm>
            <a:off x="2650570" y="4525184"/>
            <a:ext cx="845103" cy="369332"/>
          </a:xfrm>
          <a:prstGeom prst="rect">
            <a:avLst/>
          </a:prstGeom>
        </p:spPr>
        <p:txBody>
          <a:bodyPr wrap="none">
            <a:spAutoFit/>
          </a:bodyPr>
          <a:lstStyle/>
          <a:p>
            <a:r>
              <a:rPr lang="en-US" altLang="zh-TW" b="1" dirty="0">
                <a:solidFill>
                  <a:srgbClr val="FF0066"/>
                </a:solidFill>
                <a:latin typeface="Segoe Print" panose="02000600000000000000" pitchFamily="2" charset="0"/>
              </a:rPr>
              <a:t>figure</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50826F9D-EC9C-4B71-A859-15F45A0835E1}"/>
              </a:ext>
            </a:extLst>
          </p:cNvPr>
          <p:cNvSpPr/>
          <p:nvPr/>
        </p:nvSpPr>
        <p:spPr>
          <a:xfrm>
            <a:off x="5979614" y="4871881"/>
            <a:ext cx="1072730"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pattern</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50826F9D-EC9C-4B71-A859-15F45A0835E1}"/>
              </a:ext>
            </a:extLst>
          </p:cNvPr>
          <p:cNvSpPr/>
          <p:nvPr/>
        </p:nvSpPr>
        <p:spPr>
          <a:xfrm>
            <a:off x="1921844" y="5284156"/>
            <a:ext cx="11512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diagram</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4722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7"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37F75B4-DC3B-4FD9-904C-D5D69D660315}"/>
              </a:ext>
            </a:extLst>
          </p:cNvPr>
          <p:cNvSpPr/>
          <p:nvPr/>
        </p:nvSpPr>
        <p:spPr>
          <a:xfrm>
            <a:off x="304910" y="942187"/>
            <a:ext cx="3455632"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photo and read the caption. Match the questions (1–3) with the exchanges (a–c).</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72</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endParaRPr lang="zh-TW" altLang="en-US" sz="3200" i="1" dirty="0">
              <a:solidFill>
                <a:schemeClr val="tx1">
                  <a:lumMod val="65000"/>
                  <a:lumOff val="35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86279845-AFB8-4B56-896B-988C0B7F77B6}"/>
              </a:ext>
            </a:extLst>
          </p:cNvPr>
          <p:cNvSpPr/>
          <p:nvPr/>
        </p:nvSpPr>
        <p:spPr>
          <a:xfrm>
            <a:off x="675683" y="2270697"/>
            <a:ext cx="3762260" cy="1169551"/>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1 	What are they?</a:t>
            </a:r>
          </a:p>
          <a:p>
            <a:pPr marL="360363" indent="-360363">
              <a:spcBef>
                <a:spcPts val="600"/>
              </a:spcBef>
            </a:pPr>
            <a:r>
              <a:rPr lang="en-US" altLang="zh-TW" sz="2000" dirty="0">
                <a:latin typeface="Calibri" panose="020F0502020204030204" pitchFamily="34" charset="0"/>
              </a:rPr>
              <a:t>2 	Where are they?</a:t>
            </a:r>
          </a:p>
          <a:p>
            <a:pPr marL="360363" indent="-360363">
              <a:spcBef>
                <a:spcPts val="600"/>
              </a:spcBef>
            </a:pPr>
            <a:r>
              <a:rPr lang="en-US" altLang="zh-TW" sz="2000" dirty="0">
                <a:latin typeface="Calibri" panose="020F0502020204030204" pitchFamily="34" charset="0"/>
              </a:rPr>
              <a:t>3 	How big are they?</a:t>
            </a:r>
          </a:p>
        </p:txBody>
      </p:sp>
      <p:sp>
        <p:nvSpPr>
          <p:cNvPr id="11" name="矩形 10">
            <a:extLst>
              <a:ext uri="{FF2B5EF4-FFF2-40B4-BE49-F238E27FC236}">
                <a16:creationId xmlns:a16="http://schemas.microsoft.com/office/drawing/2014/main" id="{A7799851-95C1-4F3F-9E24-63EA21F6037F}"/>
              </a:ext>
            </a:extLst>
          </p:cNvPr>
          <p:cNvSpPr/>
          <p:nvPr/>
        </p:nvSpPr>
        <p:spPr>
          <a:xfrm>
            <a:off x="428053" y="2268456"/>
            <a:ext cx="319318" cy="1246495"/>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b</a:t>
            </a:r>
          </a:p>
          <a:p>
            <a:pPr>
              <a:lnSpc>
                <a:spcPts val="3000"/>
              </a:lnSpc>
            </a:pPr>
            <a:r>
              <a:rPr lang="en-US" altLang="zh-TW" b="1" dirty="0">
                <a:solidFill>
                  <a:srgbClr val="FF0066"/>
                </a:solidFill>
                <a:latin typeface="Segoe Print" panose="02000600000000000000" pitchFamily="2" charset="0"/>
              </a:rPr>
              <a:t>a</a:t>
            </a:r>
          </a:p>
          <a:p>
            <a:pPr>
              <a:lnSpc>
                <a:spcPts val="3000"/>
              </a:lnSpc>
            </a:pPr>
            <a:r>
              <a:rPr lang="en-US" altLang="zh-TW" b="1" dirty="0">
                <a:solidFill>
                  <a:srgbClr val="FF0066"/>
                </a:solidFill>
                <a:latin typeface="Segoe Print" panose="02000600000000000000" pitchFamily="2" charset="0"/>
              </a:rPr>
              <a:t>c</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86279845-AFB8-4B56-896B-988C0B7F77B6}"/>
              </a:ext>
            </a:extLst>
          </p:cNvPr>
          <p:cNvSpPr/>
          <p:nvPr/>
        </p:nvSpPr>
        <p:spPr>
          <a:xfrm>
            <a:off x="675683" y="3545020"/>
            <a:ext cx="8140602" cy="2631490"/>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a 	‘They must be in a desert because there aren’t any plants or anything there.’</a:t>
            </a:r>
          </a:p>
          <a:p>
            <a:pPr marL="360363" indent="-360363">
              <a:spcBef>
                <a:spcPts val="600"/>
              </a:spcBef>
            </a:pPr>
            <a:r>
              <a:rPr lang="en-US" altLang="zh-TW" sz="2000" dirty="0">
                <a:latin typeface="Calibri" panose="020F0502020204030204" pitchFamily="34" charset="0"/>
              </a:rPr>
              <a:t>	‘Yes, it looks really dry.’</a:t>
            </a:r>
          </a:p>
          <a:p>
            <a:pPr marL="360363" indent="-360363">
              <a:spcBef>
                <a:spcPts val="600"/>
              </a:spcBef>
            </a:pPr>
            <a:r>
              <a:rPr lang="en-US" altLang="zh-TW" sz="2000" dirty="0">
                <a:latin typeface="Calibri" panose="020F0502020204030204" pitchFamily="34" charset="0"/>
              </a:rPr>
              <a:t>b 	‘They might be roads.’</a:t>
            </a:r>
          </a:p>
          <a:p>
            <a:pPr marL="360363" indent="-360363">
              <a:spcBef>
                <a:spcPts val="600"/>
              </a:spcBef>
            </a:pPr>
            <a:r>
              <a:rPr lang="en-US" altLang="zh-TW" sz="2000" dirty="0">
                <a:latin typeface="Calibri" panose="020F0502020204030204" pitchFamily="34" charset="0"/>
              </a:rPr>
              <a:t>	‘No, they can’t all be roads. That’s clearly a spider.’</a:t>
            </a:r>
          </a:p>
          <a:p>
            <a:pPr marL="360363" indent="-360363">
              <a:spcBef>
                <a:spcPts val="600"/>
              </a:spcBef>
            </a:pPr>
            <a:r>
              <a:rPr lang="en-US" altLang="zh-TW" sz="2000" dirty="0">
                <a:latin typeface="Calibri" panose="020F0502020204030204" pitchFamily="34" charset="0"/>
              </a:rPr>
              <a:t>c 	‘There’s a plane above it.’</a:t>
            </a:r>
          </a:p>
          <a:p>
            <a:pPr marL="360363" indent="-360363">
              <a:spcBef>
                <a:spcPts val="600"/>
              </a:spcBef>
            </a:pPr>
            <a:r>
              <a:rPr lang="en-US" altLang="zh-TW" sz="2000" dirty="0">
                <a:latin typeface="Calibri" panose="020F0502020204030204" pitchFamily="34" charset="0"/>
              </a:rPr>
              <a:t>	‘Yeah, so they must be pretty big.’</a:t>
            </a:r>
          </a:p>
        </p:txBody>
      </p:sp>
      <p:sp>
        <p:nvSpPr>
          <p:cNvPr id="23" name="矩形 22">
            <a:extLst>
              <a:ext uri="{FF2B5EF4-FFF2-40B4-BE49-F238E27FC236}">
                <a16:creationId xmlns:a16="http://schemas.microsoft.com/office/drawing/2014/main" id="{7870C775-22B2-475B-B31F-E91D3AAA31E4}"/>
              </a:ext>
            </a:extLst>
          </p:cNvPr>
          <p:cNvSpPr/>
          <p:nvPr/>
        </p:nvSpPr>
        <p:spPr>
          <a:xfrm>
            <a:off x="3760541" y="3071779"/>
            <a:ext cx="3193653" cy="338554"/>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The mysterious </a:t>
            </a:r>
            <a:r>
              <a:rPr lang="en-US" altLang="zh-TW" sz="1600" dirty="0" err="1">
                <a:solidFill>
                  <a:schemeClr val="tx1">
                    <a:lumMod val="85000"/>
                    <a:lumOff val="15000"/>
                  </a:schemeClr>
                </a:solidFill>
                <a:latin typeface="Corbel" panose="020B0503020204020204" pitchFamily="34" charset="0"/>
              </a:rPr>
              <a:t>Nasca</a:t>
            </a:r>
            <a:r>
              <a:rPr lang="en-US" altLang="zh-TW" sz="1600" dirty="0">
                <a:solidFill>
                  <a:schemeClr val="tx1">
                    <a:lumMod val="85000"/>
                    <a:lumOff val="15000"/>
                  </a:schemeClr>
                </a:solidFill>
                <a:latin typeface="Corbel" panose="020B0503020204020204" pitchFamily="34" charset="0"/>
              </a:rPr>
              <a:t> lines in Peru</a:t>
            </a:r>
            <a:endParaRPr lang="zh-TW" altLang="en-US" sz="1600" dirty="0">
              <a:solidFill>
                <a:schemeClr val="tx1">
                  <a:lumMod val="85000"/>
                  <a:lumOff val="15000"/>
                </a:schemeClr>
              </a:solidFill>
              <a:latin typeface="Corbel" panose="020B0503020204020204" pitchFamily="34" charset="0"/>
            </a:endParaRPr>
          </a:p>
        </p:txBody>
      </p:sp>
      <p:grpSp>
        <p:nvGrpSpPr>
          <p:cNvPr id="4" name="群組 3">
            <a:extLst>
              <a:ext uri="{FF2B5EF4-FFF2-40B4-BE49-F238E27FC236}">
                <a16:creationId xmlns:a16="http://schemas.microsoft.com/office/drawing/2014/main" id="{99E6728C-40D5-434A-8990-ACF837452AA8}"/>
              </a:ext>
            </a:extLst>
          </p:cNvPr>
          <p:cNvGrpSpPr/>
          <p:nvPr/>
        </p:nvGrpSpPr>
        <p:grpSpPr>
          <a:xfrm>
            <a:off x="3760541" y="0"/>
            <a:ext cx="5383459" cy="3041866"/>
            <a:chOff x="3760541" y="0"/>
            <a:chExt cx="5383459" cy="3041866"/>
          </a:xfrm>
        </p:grpSpPr>
        <p:pic>
          <p:nvPicPr>
            <p:cNvPr id="2" name="圖片 1">
              <a:extLst>
                <a:ext uri="{FF2B5EF4-FFF2-40B4-BE49-F238E27FC236}">
                  <a16:creationId xmlns:a16="http://schemas.microsoft.com/office/drawing/2014/main" id="{6165B612-1101-451F-A402-2942A84D9706}"/>
                </a:ext>
              </a:extLst>
            </p:cNvPr>
            <p:cNvPicPr>
              <a:picLocks noChangeAspect="1"/>
            </p:cNvPicPr>
            <p:nvPr/>
          </p:nvPicPr>
          <p:blipFill>
            <a:blip r:embed="rId2"/>
            <a:stretch>
              <a:fillRect/>
            </a:stretch>
          </p:blipFill>
          <p:spPr>
            <a:xfrm>
              <a:off x="3760541" y="1"/>
              <a:ext cx="2690705" cy="3041865"/>
            </a:xfrm>
            <a:prstGeom prst="rect">
              <a:avLst/>
            </a:prstGeom>
          </p:spPr>
        </p:pic>
        <p:pic>
          <p:nvPicPr>
            <p:cNvPr id="3" name="圖片 2">
              <a:extLst>
                <a:ext uri="{FF2B5EF4-FFF2-40B4-BE49-F238E27FC236}">
                  <a16:creationId xmlns:a16="http://schemas.microsoft.com/office/drawing/2014/main" id="{CB0EB3F9-E1F9-4AA5-9CFE-137E289AE1FC}"/>
                </a:ext>
              </a:extLst>
            </p:cNvPr>
            <p:cNvPicPr>
              <a:picLocks noChangeAspect="1"/>
            </p:cNvPicPr>
            <p:nvPr/>
          </p:nvPicPr>
          <p:blipFill>
            <a:blip r:embed="rId3"/>
            <a:stretch>
              <a:fillRect/>
            </a:stretch>
          </p:blipFill>
          <p:spPr>
            <a:xfrm>
              <a:off x="6445202" y="0"/>
              <a:ext cx="2698798" cy="3041865"/>
            </a:xfrm>
            <a:prstGeom prst="rect">
              <a:avLst/>
            </a:prstGeom>
          </p:spPr>
        </p:pic>
      </p:grpSp>
    </p:spTree>
    <p:extLst>
      <p:ext uri="{BB962C8B-B14F-4D97-AF65-F5344CB8AC3E}">
        <p14:creationId xmlns:p14="http://schemas.microsoft.com/office/powerpoint/2010/main" val="16497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70F2E2E-EDD8-4286-B858-E981E9AC3AFD}"/>
              </a:ext>
            </a:extLst>
          </p:cNvPr>
          <p:cNvSpPr/>
          <p:nvPr/>
        </p:nvSpPr>
        <p:spPr>
          <a:xfrm>
            <a:off x="451556" y="1290396"/>
            <a:ext cx="8342487" cy="4385816"/>
          </a:xfrm>
          <a:prstGeom prst="rect">
            <a:avLst/>
          </a:prstGeom>
        </p:spPr>
        <p:txBody>
          <a:bodyPr wrap="square">
            <a:spAutoFit/>
          </a:bodyPr>
          <a:lstStyle/>
          <a:p>
            <a:pPr>
              <a:spcBef>
                <a:spcPts val="600"/>
              </a:spcBef>
            </a:pPr>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70</a:t>
            </a:r>
            <a:r>
              <a:rPr lang="en-US" altLang="zh-TW" sz="2800" dirty="0"/>
              <a:t> </a:t>
            </a:r>
            <a:r>
              <a:rPr lang="en-US" altLang="zh-TW" sz="2800" b="1" dirty="0">
                <a:solidFill>
                  <a:srgbClr val="000000"/>
                </a:solidFill>
                <a:latin typeface="Calibri" panose="020F0502020204030204" pitchFamily="34" charset="0"/>
              </a:rPr>
              <a:t>Flexible thinking</a:t>
            </a:r>
          </a:p>
          <a:p>
            <a:r>
              <a:rPr lang="en-US" altLang="zh-TW" dirty="0">
                <a:solidFill>
                  <a:srgbClr val="000000"/>
                </a:solidFill>
                <a:latin typeface="Calibri" panose="020F0502020204030204" pitchFamily="34" charset="0"/>
              </a:rPr>
              <a:t>         How good are you at puzzles and mysteries?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72 </a:t>
            </a:r>
            <a:r>
              <a:rPr lang="en-US" altLang="zh-TW" sz="2800" b="1" dirty="0">
                <a:solidFill>
                  <a:srgbClr val="000000"/>
                </a:solidFill>
                <a:latin typeface="Calibri" panose="020F0502020204030204" pitchFamily="34" charset="0"/>
              </a:rPr>
              <a:t>Desert art</a:t>
            </a:r>
          </a:p>
          <a:p>
            <a:r>
              <a:rPr lang="en-US" altLang="zh-TW" dirty="0">
                <a:solidFill>
                  <a:srgbClr val="000000"/>
                </a:solidFill>
                <a:latin typeface="Calibri" panose="020F0502020204030204" pitchFamily="34" charset="0"/>
              </a:rPr>
              <a:t>         The mysterious </a:t>
            </a:r>
            <a:r>
              <a:rPr lang="en-US" altLang="zh-TW" dirty="0" err="1">
                <a:solidFill>
                  <a:srgbClr val="000000"/>
                </a:solidFill>
                <a:latin typeface="Calibri" panose="020F0502020204030204" pitchFamily="34" charset="0"/>
              </a:rPr>
              <a:t>Nasca</a:t>
            </a:r>
            <a:r>
              <a:rPr lang="en-US" altLang="zh-TW" dirty="0">
                <a:solidFill>
                  <a:srgbClr val="000000"/>
                </a:solidFill>
                <a:latin typeface="Calibri" panose="020F0502020204030204" pitchFamily="34" charset="0"/>
              </a:rPr>
              <a:t> lines in Peru</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74 </a:t>
            </a:r>
            <a:r>
              <a:rPr lang="en-US" altLang="zh-TW" sz="2800" b="1" dirty="0">
                <a:solidFill>
                  <a:srgbClr val="000000"/>
                </a:solidFill>
                <a:latin typeface="Calibri" panose="020F0502020204030204" pitchFamily="34" charset="0"/>
              </a:rPr>
              <a:t>Lost and found?</a:t>
            </a:r>
          </a:p>
          <a:p>
            <a:r>
              <a:rPr lang="en-US" altLang="zh-TW" dirty="0">
                <a:solidFill>
                  <a:srgbClr val="000000"/>
                </a:solidFill>
                <a:latin typeface="Calibri" panose="020F0502020204030204" pitchFamily="34" charset="0"/>
              </a:rPr>
              <a:t>         Current theories about Amelia Earhart’s disappearance</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78</a:t>
            </a:r>
            <a:r>
              <a:rPr lang="en-US" altLang="zh-TW" sz="2800" dirty="0"/>
              <a:t> </a:t>
            </a:r>
            <a:r>
              <a:rPr lang="en-US" altLang="zh-TW" sz="2800" b="1" dirty="0">
                <a:solidFill>
                  <a:srgbClr val="000000"/>
                </a:solidFill>
                <a:latin typeface="Calibri" panose="020F0502020204030204" pitchFamily="34" charset="0"/>
              </a:rPr>
              <a:t>Encounters with a sea monster</a:t>
            </a:r>
          </a:p>
          <a:p>
            <a:r>
              <a:rPr lang="en-US" altLang="zh-TW" dirty="0">
                <a:solidFill>
                  <a:srgbClr val="000000"/>
                </a:solidFill>
                <a:latin typeface="Calibri" panose="020F0502020204030204" pitchFamily="34" charset="0"/>
              </a:rPr>
              <a:t>         A video about strange creatures in the water</a:t>
            </a:r>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a16="http://schemas.microsoft.com/office/drawing/2014/main"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6-p. 69</a:t>
            </a:r>
            <a:endParaRPr lang="zh-TW" altLang="en-US" sz="1200" b="1" dirty="0">
              <a:solidFill>
                <a:schemeClr val="tx1">
                  <a:lumMod val="50000"/>
                  <a:lumOff val="50000"/>
                </a:schemeClr>
              </a:solidFill>
              <a:latin typeface="Calibri" panose="020F0502020204030204" pitchFamily="34" charset="0"/>
            </a:endParaRPr>
          </a:p>
        </p:txBody>
      </p:sp>
      <p:pic>
        <p:nvPicPr>
          <p:cNvPr id="2" name="圖片 1">
            <a:extLst>
              <a:ext uri="{FF2B5EF4-FFF2-40B4-BE49-F238E27FC236}">
                <a16:creationId xmlns:a16="http://schemas.microsoft.com/office/drawing/2014/main" id="{BAA85B9F-3C8F-4DB1-A313-61D2C3407C61}"/>
              </a:ext>
            </a:extLst>
          </p:cNvPr>
          <p:cNvPicPr>
            <a:picLocks noChangeAspect="1"/>
          </p:cNvPicPr>
          <p:nvPr/>
        </p:nvPicPr>
        <p:blipFill>
          <a:blip r:embed="rId2"/>
          <a:stretch>
            <a:fillRect/>
          </a:stretch>
        </p:blipFill>
        <p:spPr>
          <a:xfrm>
            <a:off x="0" y="0"/>
            <a:ext cx="9144000" cy="1223017"/>
          </a:xfrm>
          <a:prstGeom prst="rect">
            <a:avLst/>
          </a:prstGeom>
        </p:spPr>
      </p:pic>
    </p:spTree>
    <p:extLst>
      <p:ext uri="{BB962C8B-B14F-4D97-AF65-F5344CB8AC3E}">
        <p14:creationId xmlns:p14="http://schemas.microsoft.com/office/powerpoint/2010/main" val="392075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72</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What do you think the answers to the questions in Exercise 2 are? Listen to an extract from a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and check your ideas.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9AA95452-1780-4465-BD9D-A8BC7D833008}"/>
              </a:ext>
            </a:extLst>
          </p:cNvPr>
          <p:cNvSpPr/>
          <p:nvPr/>
        </p:nvSpPr>
        <p:spPr>
          <a:xfrm>
            <a:off x="669083" y="3352736"/>
            <a:ext cx="8135533" cy="2862322"/>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1 	The </a:t>
            </a:r>
            <a:r>
              <a:rPr lang="en-US" altLang="zh-TW" sz="2000" dirty="0" err="1">
                <a:latin typeface="Calibri" panose="020F0502020204030204" pitchFamily="34" charset="0"/>
              </a:rPr>
              <a:t>Nasca</a:t>
            </a:r>
            <a:r>
              <a:rPr lang="en-US" altLang="zh-TW" sz="2000" dirty="0">
                <a:latin typeface="Calibri" panose="020F0502020204030204" pitchFamily="34" charset="0"/>
              </a:rPr>
              <a:t> people couldn’t have seen the ______________ from above.</a:t>
            </a:r>
          </a:p>
          <a:p>
            <a:pPr marL="360363" indent="-360363">
              <a:spcBef>
                <a:spcPts val="600"/>
              </a:spcBef>
            </a:pPr>
            <a:r>
              <a:rPr lang="en-US" altLang="zh-TW" sz="2000" dirty="0">
                <a:latin typeface="Calibri" panose="020F0502020204030204" pitchFamily="34" charset="0"/>
              </a:rPr>
              <a:t>2 	Maria </a:t>
            </a:r>
            <a:r>
              <a:rPr lang="en-US" altLang="zh-TW" sz="2000" dirty="0" err="1">
                <a:latin typeface="Calibri" panose="020F0502020204030204" pitchFamily="34" charset="0"/>
              </a:rPr>
              <a:t>Reiche</a:t>
            </a:r>
            <a:r>
              <a:rPr lang="en-US" altLang="zh-TW" sz="2000" dirty="0">
                <a:latin typeface="Calibri" panose="020F0502020204030204" pitchFamily="34" charset="0"/>
              </a:rPr>
              <a:t> was convinced that the lines must have been a type of ______________.</a:t>
            </a:r>
          </a:p>
          <a:p>
            <a:pPr marL="360363" indent="-360363">
              <a:spcBef>
                <a:spcPts val="600"/>
              </a:spcBef>
            </a:pPr>
            <a:r>
              <a:rPr lang="en-US" altLang="zh-TW" sz="2000" dirty="0">
                <a:latin typeface="Calibri" panose="020F0502020204030204" pitchFamily="34" charset="0"/>
              </a:rPr>
              <a:t>3 	Other people thought the lines may have been ancient Inca __________.</a:t>
            </a:r>
          </a:p>
          <a:p>
            <a:pPr marL="360363" indent="-360363">
              <a:spcBef>
                <a:spcPts val="600"/>
              </a:spcBef>
            </a:pPr>
            <a:r>
              <a:rPr lang="en-US" altLang="zh-TW" sz="2000" dirty="0">
                <a:latin typeface="Calibri" panose="020F0502020204030204" pitchFamily="34" charset="0"/>
              </a:rPr>
              <a:t>4 	The strangest idea was the lines could have guided creatures from ______________.</a:t>
            </a:r>
          </a:p>
          <a:p>
            <a:pPr marL="360363" indent="-360363">
              <a:spcBef>
                <a:spcPts val="600"/>
              </a:spcBef>
            </a:pPr>
            <a:r>
              <a:rPr lang="en-US" altLang="zh-TW" sz="2000" dirty="0">
                <a:latin typeface="Calibri" panose="020F0502020204030204" pitchFamily="34" charset="0"/>
              </a:rPr>
              <a:t>5 	The </a:t>
            </a:r>
            <a:r>
              <a:rPr lang="en-US" altLang="zh-TW" sz="2000" dirty="0" err="1">
                <a:latin typeface="Calibri" panose="020F0502020204030204" pitchFamily="34" charset="0"/>
              </a:rPr>
              <a:t>Nasca</a:t>
            </a:r>
            <a:r>
              <a:rPr lang="en-US" altLang="zh-TW" sz="2000" dirty="0">
                <a:latin typeface="Calibri" panose="020F0502020204030204" pitchFamily="34" charset="0"/>
              </a:rPr>
              <a:t> people can’t have known the lines would still be visible ______________ later.</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D5B80547-7A62-4C92-94DF-AAAF8F3E02A2}"/>
              </a:ext>
            </a:extLst>
          </p:cNvPr>
          <p:cNvSpPr/>
          <p:nvPr/>
        </p:nvSpPr>
        <p:spPr>
          <a:xfrm>
            <a:off x="324366" y="2598143"/>
            <a:ext cx="7537486"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do you think the purpose of the lines was? Listen to another extract from the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Complete the sentences.</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D98CDB17-2637-4B6C-9B63-F00EFD9B1C44}"/>
              </a:ext>
            </a:extLst>
          </p:cNvPr>
          <p:cNvSpPr/>
          <p:nvPr/>
        </p:nvSpPr>
        <p:spPr>
          <a:xfrm>
            <a:off x="7271985" y="972187"/>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46</a:t>
            </a:r>
            <a:endParaRPr lang="zh-TW" altLang="en-US" dirty="0">
              <a:solidFill>
                <a:schemeClr val="bg1">
                  <a:lumMod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D98CDB17-2637-4B6C-9B63-F00EFD9B1C44}"/>
              </a:ext>
            </a:extLst>
          </p:cNvPr>
          <p:cNvSpPr/>
          <p:nvPr/>
        </p:nvSpPr>
        <p:spPr>
          <a:xfrm>
            <a:off x="7767873" y="253116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47</a:t>
            </a:r>
            <a:endParaRPr lang="zh-TW" altLang="en-US" dirty="0">
              <a:solidFill>
                <a:schemeClr val="bg1">
                  <a:lumMod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E3CC69EC-DBDE-4372-A645-CF1B8909B777}"/>
              </a:ext>
            </a:extLst>
          </p:cNvPr>
          <p:cNvSpPr/>
          <p:nvPr/>
        </p:nvSpPr>
        <p:spPr>
          <a:xfrm>
            <a:off x="664854" y="990461"/>
            <a:ext cx="6607131" cy="1754326"/>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They are enormous drawings on the ground; there are lines and shapes, some are in the shape of animals, some are human figures.</a:t>
            </a:r>
          </a:p>
          <a:p>
            <a:pPr marL="360363" indent="-360363"/>
            <a:r>
              <a:rPr lang="en-US" altLang="zh-TW" b="1" dirty="0">
                <a:solidFill>
                  <a:srgbClr val="FF0066"/>
                </a:solidFill>
                <a:latin typeface="Segoe Print" panose="02000600000000000000" pitchFamily="2" charset="0"/>
              </a:rPr>
              <a:t>2 	in the </a:t>
            </a:r>
            <a:r>
              <a:rPr lang="en-US" altLang="zh-TW" b="1" dirty="0" err="1">
                <a:solidFill>
                  <a:srgbClr val="FF0066"/>
                </a:solidFill>
                <a:latin typeface="Segoe Print" panose="02000600000000000000" pitchFamily="2" charset="0"/>
              </a:rPr>
              <a:t>Nasca</a:t>
            </a:r>
            <a:r>
              <a:rPr lang="en-US" altLang="zh-TW" b="1" dirty="0">
                <a:solidFill>
                  <a:srgbClr val="FF0066"/>
                </a:solidFill>
                <a:latin typeface="Segoe Print" panose="02000600000000000000" pitchFamily="2" charset="0"/>
              </a:rPr>
              <a:t> desert in southern Peru</a:t>
            </a:r>
          </a:p>
          <a:p>
            <a:pPr marL="360363" indent="-360363"/>
            <a:r>
              <a:rPr lang="en-US" altLang="zh-TW" b="1" dirty="0">
                <a:solidFill>
                  <a:srgbClr val="FF0066"/>
                </a:solidFill>
                <a:latin typeface="Segoe Print" panose="02000600000000000000" pitchFamily="2" charset="0"/>
              </a:rPr>
              <a:t>3 	huge – the biggest of the drawings is about two hundred </a:t>
            </a:r>
            <a:r>
              <a:rPr lang="en-US" altLang="zh-TW" b="1" dirty="0" err="1">
                <a:solidFill>
                  <a:srgbClr val="FF0066"/>
                </a:solidFill>
                <a:latin typeface="Segoe Print" panose="02000600000000000000" pitchFamily="2" charset="0"/>
              </a:rPr>
              <a:t>metres</a:t>
            </a:r>
            <a:r>
              <a:rPr lang="en-US" altLang="zh-TW" b="1" dirty="0">
                <a:solidFill>
                  <a:srgbClr val="FF0066"/>
                </a:solidFill>
                <a:latin typeface="Segoe Print" panose="02000600000000000000" pitchFamily="2" charset="0"/>
              </a:rPr>
              <a:t> across</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id="{68AE4AE4-111B-45DD-A118-D8DD58026349}"/>
              </a:ext>
            </a:extLst>
          </p:cNvPr>
          <p:cNvSpPr/>
          <p:nvPr/>
        </p:nvSpPr>
        <p:spPr>
          <a:xfrm>
            <a:off x="5677063" y="3417698"/>
            <a:ext cx="1170513"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patterns</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68AE4AE4-111B-45DD-A118-D8DD58026349}"/>
              </a:ext>
            </a:extLst>
          </p:cNvPr>
          <p:cNvSpPr/>
          <p:nvPr/>
        </p:nvSpPr>
        <p:spPr>
          <a:xfrm>
            <a:off x="1455259" y="4108362"/>
            <a:ext cx="1178528"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calendar</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68AE4AE4-111B-45DD-A118-D8DD58026349}"/>
              </a:ext>
            </a:extLst>
          </p:cNvPr>
          <p:cNvSpPr/>
          <p:nvPr/>
        </p:nvSpPr>
        <p:spPr>
          <a:xfrm>
            <a:off x="7532510" y="4487318"/>
            <a:ext cx="816249"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roads</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68AE4AE4-111B-45DD-A118-D8DD58026349}"/>
              </a:ext>
            </a:extLst>
          </p:cNvPr>
          <p:cNvSpPr/>
          <p:nvPr/>
        </p:nvSpPr>
        <p:spPr>
          <a:xfrm>
            <a:off x="1659539" y="5158316"/>
            <a:ext cx="803425"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space</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68AE4AE4-111B-45DD-A118-D8DD58026349}"/>
              </a:ext>
            </a:extLst>
          </p:cNvPr>
          <p:cNvSpPr/>
          <p:nvPr/>
        </p:nvSpPr>
        <p:spPr>
          <a:xfrm>
            <a:off x="1425019" y="5840308"/>
            <a:ext cx="1223412" cy="369332"/>
          </a:xfrm>
          <a:prstGeom prst="rect">
            <a:avLst/>
          </a:prstGeom>
        </p:spPr>
        <p:txBody>
          <a:bodyPr wrap="none">
            <a:spAutoFit/>
          </a:bodyPr>
          <a:lstStyle/>
          <a:p>
            <a:r>
              <a:rPr lang="en-US" altLang="zh-TW" b="1" dirty="0">
                <a:solidFill>
                  <a:srgbClr val="FF0066"/>
                </a:solidFill>
                <a:latin typeface="Segoe Print" panose="02000600000000000000" pitchFamily="2" charset="0"/>
              </a:rPr>
              <a:t>centuries</a:t>
            </a:r>
            <a:endParaRPr lang="zh-TW" altLang="en-US" b="1" dirty="0">
              <a:solidFill>
                <a:srgbClr val="FF0066"/>
              </a:solidFill>
              <a:latin typeface="Segoe Print" panose="02000600000000000000" pitchFamily="2" charset="0"/>
            </a:endParaRPr>
          </a:p>
        </p:txBody>
      </p:sp>
      <p:pic>
        <p:nvPicPr>
          <p:cNvPr id="3" name="life_2e_intermediate_sb_track_4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9491" y="852053"/>
            <a:ext cx="609600" cy="609600"/>
          </a:xfrm>
          <a:prstGeom prst="rect">
            <a:avLst/>
          </a:prstGeom>
        </p:spPr>
      </p:pic>
      <p:pic>
        <p:nvPicPr>
          <p:cNvPr id="5" name="life_2e_intermediate_sb_track_47.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947606" y="2851635"/>
            <a:ext cx="609600" cy="609600"/>
          </a:xfrm>
          <a:prstGeom prst="rect">
            <a:avLst/>
          </a:prstGeom>
        </p:spPr>
      </p:pic>
    </p:spTree>
    <p:extLst>
      <p:ext uri="{BB962C8B-B14F-4D97-AF65-F5344CB8AC3E}">
        <p14:creationId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3"/>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65907" fill="hold"/>
                                        <p:tgtEl>
                                          <p:spTgt spid="3"/>
                                        </p:tgtEl>
                                      </p:cBhvr>
                                    </p:cmd>
                                  </p:childTnLst>
                                </p:cTn>
                              </p:par>
                            </p:childTnLst>
                          </p:cTn>
                        </p:par>
                      </p:childTnLst>
                    </p:cTn>
                  </p:par>
                </p:childTnLst>
              </p:cTn>
              <p:nextCondLst>
                <p:cond evt="onClick" delay="0">
                  <p:tgtEl>
                    <p:spTgt spid="3"/>
                  </p:tgtEl>
                </p:cond>
              </p:nextCondLst>
            </p:seq>
            <p:audio>
              <p:cMediaNode vol="80000">
                <p:cTn id="48" fill="hold" display="0">
                  <p:stCondLst>
                    <p:cond delay="indefinite"/>
                  </p:stCondLst>
                  <p:endCondLst>
                    <p:cond evt="onStopAudio" delay="0">
                      <p:tgtEl>
                        <p:sldTgt/>
                      </p:tgtEl>
                    </p:cond>
                  </p:endCondLst>
                </p:cTn>
                <p:tgtEl>
                  <p:spTgt spid="3"/>
                </p:tgtEl>
              </p:cMediaNode>
            </p:audio>
            <p:seq concurrent="1" nextAc="seek">
              <p:cTn id="49" restart="whenNotActive" fill="hold" evtFilter="cancelBubble" nodeType="interactiveSeq">
                <p:stCondLst>
                  <p:cond evt="onClick" delay="0">
                    <p:tgtEl>
                      <p:spTgt spid="5"/>
                    </p:tgtEl>
                  </p:cond>
                </p:stCondLst>
                <p:endSync evt="end" delay="0">
                  <p:rtn val="all"/>
                </p:endSync>
                <p:childTnLst>
                  <p:par>
                    <p:cTn id="50" fill="hold">
                      <p:stCondLst>
                        <p:cond delay="0"/>
                      </p:stCondLst>
                      <p:childTnLst>
                        <p:par>
                          <p:cTn id="51" fill="hold">
                            <p:stCondLst>
                              <p:cond delay="0"/>
                            </p:stCondLst>
                            <p:childTnLst>
                              <p:par>
                                <p:cTn id="52" presetID="1" presetClass="mediacall" presetSubtype="0" fill="hold" nodeType="clickEffect">
                                  <p:stCondLst>
                                    <p:cond delay="0"/>
                                  </p:stCondLst>
                                  <p:childTnLst>
                                    <p:cmd type="call" cmd="playFrom(0.0)">
                                      <p:cBhvr>
                                        <p:cTn id="53" dur="98951" fill="hold"/>
                                        <p:tgtEl>
                                          <p:spTgt spid="5"/>
                                        </p:tgtEl>
                                      </p:cBhvr>
                                    </p:cmd>
                                  </p:childTnLst>
                                </p:cTn>
                              </p:par>
                            </p:childTnLst>
                          </p:cTn>
                        </p:par>
                      </p:childTnLst>
                    </p:cTn>
                  </p:par>
                </p:childTnLst>
              </p:cTn>
              <p:nextCondLst>
                <p:cond evt="onClick" delay="0">
                  <p:tgtEl>
                    <p:spTgt spid="5"/>
                  </p:tgtEl>
                </p:cond>
              </p:nextCondLst>
            </p:seq>
            <p:audio>
              <p:cMediaNode vol="80000">
                <p:cTn id="54" fill="hold" display="0">
                  <p:stCondLst>
                    <p:cond delay="indefinite"/>
                  </p:stCondLst>
                  <p:endCondLst>
                    <p:cond evt="onStopAudio" delay="0">
                      <p:tgtEl>
                        <p:sldTgt/>
                      </p:tgtEl>
                    </p:cond>
                  </p:endCondLst>
                </p:cTn>
                <p:tgtEl>
                  <p:spTgt spid="5"/>
                </p:tgtEl>
              </p:cMediaNode>
            </p:audio>
          </p:childTnLst>
        </p:cTn>
      </p:par>
    </p:tnLst>
    <p:bldLst>
      <p:bldP spid="9" grpId="0"/>
      <p:bldP spid="10" grpId="0"/>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08852661-CC52-4F79-AE8D-CA397E692F7E}"/>
              </a:ext>
            </a:extLst>
          </p:cNvPr>
          <p:cNvSpPr/>
          <p:nvPr/>
        </p:nvSpPr>
        <p:spPr>
          <a:xfrm>
            <a:off x="384651" y="902133"/>
            <a:ext cx="8352928" cy="2939266"/>
          </a:xfrm>
          <a:prstGeom prst="rect">
            <a:avLst/>
          </a:prstGeom>
          <a:ln>
            <a:solidFill>
              <a:srgbClr val="0000E1"/>
            </a:solidFill>
          </a:ln>
        </p:spPr>
        <p:txBody>
          <a:bodyPr wrap="square">
            <a:spAutoFit/>
          </a:bodyPr>
          <a:lstStyle/>
          <a:p>
            <a:pPr>
              <a:spcBef>
                <a:spcPts val="600"/>
              </a:spcBef>
            </a:pPr>
            <a:r>
              <a:rPr lang="en-US" altLang="zh-TW" dirty="0">
                <a:solidFill>
                  <a:srgbClr val="0000E1"/>
                </a:solidFill>
                <a:latin typeface="Calibri" panose="020F0502020204030204" pitchFamily="34" charset="0"/>
                <a:cs typeface="Arial" pitchFamily="34" charset="0"/>
              </a:rPr>
              <a:t>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lines are enormous drawings on the ground, in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desert in southern Peru. Most of the lines are just shapes, but about seventy are animals such as a spider, different types of birds, a monkey, or a dog. There are human figures as well. And they are huge – the biggest of the drawings is about two hundred </a:t>
            </a:r>
            <a:r>
              <a:rPr lang="en-US" altLang="zh-TW" dirty="0" err="1">
                <a:solidFill>
                  <a:srgbClr val="0000E1"/>
                </a:solidFill>
                <a:latin typeface="Calibri" panose="020F0502020204030204" pitchFamily="34" charset="0"/>
                <a:cs typeface="Arial" pitchFamily="34" charset="0"/>
              </a:rPr>
              <a:t>metres</a:t>
            </a:r>
            <a:r>
              <a:rPr lang="en-US" altLang="zh-TW" dirty="0">
                <a:solidFill>
                  <a:srgbClr val="0000E1"/>
                </a:solidFill>
                <a:latin typeface="Calibri" panose="020F0502020204030204" pitchFamily="34" charset="0"/>
                <a:cs typeface="Arial" pitchFamily="34" charset="0"/>
              </a:rPr>
              <a:t> across. Altogether, there are hundreds of these drawings and they are in an area of about eighty </a:t>
            </a:r>
            <a:r>
              <a:rPr lang="en-US" altLang="zh-TW" dirty="0" err="1">
                <a:solidFill>
                  <a:srgbClr val="0000E1"/>
                </a:solidFill>
                <a:latin typeface="Calibri" panose="020F0502020204030204" pitchFamily="34" charset="0"/>
                <a:cs typeface="Arial" pitchFamily="34" charset="0"/>
              </a:rPr>
              <a:t>kilometres</a:t>
            </a:r>
            <a:r>
              <a:rPr lang="en-US" altLang="zh-TW" dirty="0">
                <a:solidFill>
                  <a:srgbClr val="0000E1"/>
                </a:solidFill>
                <a:latin typeface="Calibri" panose="020F0502020204030204" pitchFamily="34" charset="0"/>
                <a:cs typeface="Arial" pitchFamily="34" charset="0"/>
              </a:rPr>
              <a:t> across.</a:t>
            </a:r>
          </a:p>
          <a:p>
            <a:pPr>
              <a:spcBef>
                <a:spcPts val="600"/>
              </a:spcBef>
            </a:pPr>
            <a:r>
              <a:rPr lang="en-US" altLang="zh-TW" dirty="0">
                <a:solidFill>
                  <a:srgbClr val="0000E1"/>
                </a:solidFill>
                <a:latin typeface="Calibri" panose="020F0502020204030204" pitchFamily="34" charset="0"/>
                <a:cs typeface="Arial" pitchFamily="34" charset="0"/>
              </a:rPr>
              <a:t>The lines were made by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over a period of time starting about two thousand years ago. They moved the brown stones that cover the desert and so showed the white ground underneath. You can still see the stones along the edges of the lines.</a:t>
            </a:r>
          </a:p>
        </p:txBody>
      </p:sp>
      <p:sp>
        <p:nvSpPr>
          <p:cNvPr id="7" name="矩形 6">
            <a:extLst>
              <a:ext uri="{FF2B5EF4-FFF2-40B4-BE49-F238E27FC236}">
                <a16:creationId xmlns:a16="http://schemas.microsoft.com/office/drawing/2014/main"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46</a:t>
            </a:r>
            <a:endParaRPr lang="zh-TW" altLang="en-US" dirty="0">
              <a:solidFill>
                <a:schemeClr val="bg1">
                  <a:lumMod val="50000"/>
                </a:schemeClr>
              </a:solidFill>
              <a:latin typeface="Calibri" panose="020F0502020204030204" pitchFamily="34" charset="0"/>
            </a:endParaRPr>
          </a:p>
        </p:txBody>
      </p:sp>
      <p:pic>
        <p:nvPicPr>
          <p:cNvPr id="5" name="life_2e_intermediate_sb_track_4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06466" y="247595"/>
            <a:ext cx="609600" cy="609600"/>
          </a:xfrm>
          <a:prstGeom prst="rect">
            <a:avLst/>
          </a:prstGeom>
        </p:spPr>
      </p:pic>
    </p:spTree>
    <p:extLst>
      <p:ext uri="{BB962C8B-B14F-4D97-AF65-F5344CB8AC3E}">
        <p14:creationId xmlns:p14="http://schemas.microsoft.com/office/powerpoint/2010/main" val="33555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65907"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08852661-CC52-4F79-AE8D-CA397E692F7E}"/>
              </a:ext>
            </a:extLst>
          </p:cNvPr>
          <p:cNvSpPr/>
          <p:nvPr/>
        </p:nvSpPr>
        <p:spPr>
          <a:xfrm>
            <a:off x="384651" y="902133"/>
            <a:ext cx="8352928" cy="4401205"/>
          </a:xfrm>
          <a:prstGeom prst="rect">
            <a:avLst/>
          </a:prstGeom>
          <a:ln>
            <a:solidFill>
              <a:srgbClr val="0000E1"/>
            </a:solidFill>
          </a:ln>
        </p:spPr>
        <p:txBody>
          <a:bodyPr wrap="square">
            <a:spAutoFit/>
          </a:bodyPr>
          <a:lstStyle/>
          <a:p>
            <a:pPr>
              <a:spcBef>
                <a:spcPts val="600"/>
              </a:spcBef>
            </a:pPr>
            <a:r>
              <a:rPr lang="en-US" altLang="zh-TW" dirty="0">
                <a:solidFill>
                  <a:srgbClr val="0000E1"/>
                </a:solidFill>
                <a:latin typeface="Calibri" panose="020F0502020204030204" pitchFamily="34" charset="0"/>
                <a:cs typeface="Arial" pitchFamily="34" charset="0"/>
              </a:rPr>
              <a:t>The mysterious thing about the lines is that they only became clear about one hundred years ago when air travel began. But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couldn’t have seen the patterns from above. So  the question is how, and indeed why, did they make them?</a:t>
            </a:r>
          </a:p>
          <a:p>
            <a:pPr>
              <a:spcBef>
                <a:spcPts val="600"/>
              </a:spcBef>
            </a:pPr>
            <a:r>
              <a:rPr lang="en-US" altLang="zh-TW" dirty="0">
                <a:solidFill>
                  <a:srgbClr val="0000E1"/>
                </a:solidFill>
                <a:latin typeface="Calibri" panose="020F0502020204030204" pitchFamily="34" charset="0"/>
                <a:cs typeface="Arial" pitchFamily="34" charset="0"/>
              </a:rPr>
              <a:t>One of the first people to study the lines was an archaeologist called Maria </a:t>
            </a:r>
            <a:r>
              <a:rPr lang="en-US" altLang="zh-TW" dirty="0" err="1">
                <a:solidFill>
                  <a:srgbClr val="0000E1"/>
                </a:solidFill>
                <a:latin typeface="Calibri" panose="020F0502020204030204" pitchFamily="34" charset="0"/>
                <a:cs typeface="Arial" pitchFamily="34" charset="0"/>
              </a:rPr>
              <a:t>Reiche</a:t>
            </a:r>
            <a:r>
              <a:rPr lang="en-US" altLang="zh-TW" dirty="0">
                <a:solidFill>
                  <a:srgbClr val="0000E1"/>
                </a:solidFill>
                <a:latin typeface="Calibri" panose="020F0502020204030204" pitchFamily="34" charset="0"/>
                <a:cs typeface="Arial" pitchFamily="34" charset="0"/>
              </a:rPr>
              <a:t>. She became convinced that the lines must have been a type of calendar. Other people thought they may have been ancient Inca roads. The strangest idea was that they could have guided creatures from space!</a:t>
            </a:r>
          </a:p>
          <a:p>
            <a:pPr>
              <a:spcBef>
                <a:spcPts val="600"/>
              </a:spcBef>
            </a:pPr>
            <a:r>
              <a:rPr lang="en-US" altLang="zh-TW" dirty="0">
                <a:solidFill>
                  <a:srgbClr val="0000E1"/>
                </a:solidFill>
                <a:latin typeface="Calibri" panose="020F0502020204030204" pitchFamily="34" charset="0"/>
                <a:cs typeface="Arial" pitchFamily="34" charset="0"/>
              </a:rPr>
              <a:t>One of the other mysterious aspects of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is that although this region of Peru is one of the driest places on Earth, they built a successful society there. How could they have done this without water? Well in fact, there is a river in the mountains. It goes underground for many </a:t>
            </a:r>
            <a:r>
              <a:rPr lang="en-US" altLang="zh-TW" dirty="0" err="1">
                <a:solidFill>
                  <a:srgbClr val="0000E1"/>
                </a:solidFill>
                <a:latin typeface="Calibri" panose="020F0502020204030204" pitchFamily="34" charset="0"/>
                <a:cs typeface="Arial" pitchFamily="34" charset="0"/>
              </a:rPr>
              <a:t>kilometres</a:t>
            </a:r>
            <a:r>
              <a:rPr lang="en-US" altLang="zh-TW" dirty="0">
                <a:solidFill>
                  <a:srgbClr val="0000E1"/>
                </a:solidFill>
                <a:latin typeface="Calibri" panose="020F0502020204030204" pitchFamily="34" charset="0"/>
                <a:cs typeface="Arial" pitchFamily="34" charset="0"/>
              </a:rPr>
              <a:t> before it reappears on the surface. Some people think that this might have seemed mysterious to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and so the lines were part of traditional or religious beliefs linked to the water. Whatever the explanation, one thing is for sure: the </a:t>
            </a:r>
            <a:r>
              <a:rPr lang="en-US" altLang="zh-TW" dirty="0" err="1">
                <a:solidFill>
                  <a:srgbClr val="0000E1"/>
                </a:solidFill>
                <a:latin typeface="Calibri" panose="020F0502020204030204" pitchFamily="34" charset="0"/>
                <a:cs typeface="Arial" pitchFamily="34" charset="0"/>
              </a:rPr>
              <a:t>Nasca</a:t>
            </a:r>
            <a:r>
              <a:rPr lang="en-US" altLang="zh-TW" dirty="0">
                <a:solidFill>
                  <a:srgbClr val="0000E1"/>
                </a:solidFill>
                <a:latin typeface="Calibri" panose="020F0502020204030204" pitchFamily="34" charset="0"/>
                <a:cs typeface="Arial" pitchFamily="34" charset="0"/>
              </a:rPr>
              <a:t> people can’t have known that the lines would still be visible centuries later.</a:t>
            </a:r>
          </a:p>
        </p:txBody>
      </p:sp>
      <p:sp>
        <p:nvSpPr>
          <p:cNvPr id="7" name="矩形 6">
            <a:extLst>
              <a:ext uri="{FF2B5EF4-FFF2-40B4-BE49-F238E27FC236}">
                <a16:creationId xmlns:a16="http://schemas.microsoft.com/office/drawing/2014/main"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47</a:t>
            </a:r>
            <a:endParaRPr lang="zh-TW" altLang="en-US" dirty="0">
              <a:solidFill>
                <a:schemeClr val="bg1">
                  <a:lumMod val="50000"/>
                </a:schemeClr>
              </a:solidFill>
              <a:latin typeface="Calibri" panose="020F0502020204030204" pitchFamily="34" charset="0"/>
            </a:endParaRPr>
          </a:p>
        </p:txBody>
      </p:sp>
      <p:pic>
        <p:nvPicPr>
          <p:cNvPr id="5" name="life_2e_intermediate_sb_track_4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06466" y="228788"/>
            <a:ext cx="609600" cy="609600"/>
          </a:xfrm>
          <a:prstGeom prst="rect">
            <a:avLst/>
          </a:prstGeom>
        </p:spPr>
      </p:pic>
    </p:spTree>
    <p:extLst>
      <p:ext uri="{BB962C8B-B14F-4D97-AF65-F5344CB8AC3E}">
        <p14:creationId xmlns:p14="http://schemas.microsoft.com/office/powerpoint/2010/main" val="5519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8951"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1b-p. 12</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theory do you think is most likely? Compare your ideas with your class.</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08250808-5983-4994-9857-55DAEF0A02CB}"/>
              </a:ext>
            </a:extLst>
          </p:cNvPr>
          <p:cNvSpPr/>
          <p:nvPr/>
        </p:nvSpPr>
        <p:spPr>
          <a:xfrm>
            <a:off x="618538" y="853492"/>
            <a:ext cx="7906924" cy="2139047"/>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In order of most to least likely (in this writer’s opinion):</a:t>
            </a:r>
          </a:p>
          <a:p>
            <a:pPr marL="360363" indent="-360363">
              <a:spcBef>
                <a:spcPts val="600"/>
              </a:spcBef>
            </a:pPr>
            <a:r>
              <a:rPr lang="en-US" altLang="zh-TW" b="1" dirty="0">
                <a:solidFill>
                  <a:srgbClr val="FF0066"/>
                </a:solidFill>
                <a:latin typeface="Segoe Print" panose="02000600000000000000" pitchFamily="2" charset="0"/>
              </a:rPr>
              <a:t>1 	part of traditional or religious beliefs linked to the water</a:t>
            </a:r>
          </a:p>
          <a:p>
            <a:pPr marL="360363" indent="-360363">
              <a:spcBef>
                <a:spcPts val="600"/>
              </a:spcBef>
            </a:pPr>
            <a:r>
              <a:rPr lang="en-US" altLang="zh-TW" b="1" dirty="0">
                <a:solidFill>
                  <a:srgbClr val="FF0066"/>
                </a:solidFill>
                <a:latin typeface="Segoe Print" panose="02000600000000000000" pitchFamily="2" charset="0"/>
              </a:rPr>
              <a:t>2 	a type of calendar (</a:t>
            </a:r>
            <a:r>
              <a:rPr lang="en-US" altLang="zh-TW" b="1" dirty="0" err="1">
                <a:solidFill>
                  <a:srgbClr val="FF0066"/>
                </a:solidFill>
                <a:latin typeface="Segoe Print" panose="02000600000000000000" pitchFamily="2" charset="0"/>
              </a:rPr>
              <a:t>Reiche’s</a:t>
            </a:r>
            <a:r>
              <a:rPr lang="en-US" altLang="zh-TW" b="1" dirty="0">
                <a:solidFill>
                  <a:srgbClr val="FF0066"/>
                </a:solidFill>
                <a:latin typeface="Segoe Print" panose="02000600000000000000" pitchFamily="2" charset="0"/>
              </a:rPr>
              <a:t> idea)</a:t>
            </a:r>
          </a:p>
          <a:p>
            <a:pPr marL="360363" indent="-360363">
              <a:spcBef>
                <a:spcPts val="600"/>
              </a:spcBef>
            </a:pPr>
            <a:r>
              <a:rPr lang="en-US" altLang="zh-TW" b="1" dirty="0">
                <a:solidFill>
                  <a:srgbClr val="FF0066"/>
                </a:solidFill>
                <a:latin typeface="Segoe Print" panose="02000600000000000000" pitchFamily="2" charset="0"/>
              </a:rPr>
              <a:t>3 	ancient Inca roads</a:t>
            </a:r>
          </a:p>
          <a:p>
            <a:pPr marL="360363" indent="-360363">
              <a:spcBef>
                <a:spcPts val="600"/>
              </a:spcBef>
            </a:pPr>
            <a:r>
              <a:rPr lang="en-US" altLang="zh-TW" b="1" dirty="0">
                <a:solidFill>
                  <a:srgbClr val="FF0066"/>
                </a:solidFill>
                <a:latin typeface="Segoe Print" panose="02000600000000000000" pitchFamily="2" charset="0"/>
              </a:rPr>
              <a:t>4 	a guide for creatures from space!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833300" y="858112"/>
            <a:ext cx="5364333" cy="3000053"/>
          </a:xfrm>
          <a:prstGeom prst="rect">
            <a:avLst/>
          </a:prstGeom>
          <a:noFill/>
          <a:ln w="9525">
            <a:noFill/>
            <a:miter lim="800000"/>
            <a:headEnd/>
            <a:tailEnd/>
          </a:ln>
        </p:spPr>
      </p:pic>
      <p:sp>
        <p:nvSpPr>
          <p:cNvPr id="13" name="矩形 12">
            <a:extLst>
              <a:ext uri="{FF2B5EF4-FFF2-40B4-BE49-F238E27FC236}">
                <a16:creationId xmlns:a16="http://schemas.microsoft.com/office/drawing/2014/main" id="{537F75B4-DC3B-4FD9-904C-D5D69D660315}"/>
              </a:ext>
            </a:extLst>
          </p:cNvPr>
          <p:cNvSpPr/>
          <p:nvPr/>
        </p:nvSpPr>
        <p:spPr>
          <a:xfrm>
            <a:off x="304909" y="4261491"/>
            <a:ext cx="848880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Underline the patterns in the sentences in Exercises 2 and 4.</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7b-p. 72</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certainty and possibility</a:t>
            </a:r>
            <a:endParaRPr lang="zh-TW" altLang="en-US" sz="3200" b="1" dirty="0">
              <a:solidFill>
                <a:schemeClr val="tx1">
                  <a:lumMod val="65000"/>
                  <a:lumOff val="35000"/>
                </a:schemeClr>
              </a:solidFill>
              <a:latin typeface="Calibri" panose="020F0502020204030204" pitchFamily="34" charset="0"/>
            </a:endParaRPr>
          </a:p>
        </p:txBody>
      </p:sp>
      <p:pic>
        <p:nvPicPr>
          <p:cNvPr id="11" name="圖片 10">
            <a:hlinkClick r:id="rId3" action="ppaction://hlinkpres?slideindex=1&amp;slidetitle="/>
            <a:extLst>
              <a:ext uri="{FF2B5EF4-FFF2-40B4-BE49-F238E27FC236}">
                <a16:creationId xmlns:a16="http://schemas.microsoft.com/office/drawing/2014/main" id="{DF116452-95DD-452D-BCB3-132DD1D9DA93}"/>
              </a:ext>
            </a:extLst>
          </p:cNvPr>
          <p:cNvPicPr>
            <a:picLocks noChangeAspect="1"/>
          </p:cNvPicPr>
          <p:nvPr/>
        </p:nvPicPr>
        <p:blipFill rotWithShape="1">
          <a:blip r:embed="rId4" cstate="print"/>
          <a:srcRect l="31588" t="31573" r="31433" b="31745"/>
          <a:stretch/>
        </p:blipFill>
        <p:spPr>
          <a:xfrm>
            <a:off x="5725190" y="3545464"/>
            <a:ext cx="235900" cy="234000"/>
          </a:xfrm>
          <a:prstGeom prst="rect">
            <a:avLst/>
          </a:prstGeom>
        </p:spPr>
      </p:pic>
      <p:sp>
        <p:nvSpPr>
          <p:cNvPr id="15" name="矩形 14">
            <a:extLst>
              <a:ext uri="{FF2B5EF4-FFF2-40B4-BE49-F238E27FC236}">
                <a16:creationId xmlns:a16="http://schemas.microsoft.com/office/drawing/2014/main" id="{EEEDC5DB-46D9-475F-B27D-6242B7A24282}"/>
              </a:ext>
            </a:extLst>
          </p:cNvPr>
          <p:cNvSpPr/>
          <p:nvPr/>
        </p:nvSpPr>
        <p:spPr>
          <a:xfrm>
            <a:off x="4799451" y="5249142"/>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445493" y="942244"/>
            <a:ext cx="8328117" cy="5232202"/>
          </a:xfrm>
          <a:prstGeom prst="rect">
            <a:avLst/>
          </a:prstGeom>
        </p:spPr>
        <p:txBody>
          <a:bodyPr wrap="square">
            <a:spAutoFit/>
          </a:bodyPr>
          <a:lstStyle/>
          <a:p>
            <a:r>
              <a:rPr lang="en-US" altLang="zh-TW" b="1" dirty="0">
                <a:solidFill>
                  <a:srgbClr val="FF0066"/>
                </a:solidFill>
                <a:latin typeface="Segoe Print" panose="02000600000000000000" pitchFamily="2" charset="0"/>
              </a:rPr>
              <a:t>In Exercise 2, examples match the patterns for expressing certainty and possibility in the present (modal + infinitive). In Exercise 4, examples match the patterns for expressing certainty and possibility in the past (modal + </a:t>
            </a:r>
            <a:r>
              <a:rPr lang="en-US" altLang="zh-TW" b="1" i="1" dirty="0">
                <a:solidFill>
                  <a:srgbClr val="FF0066"/>
                </a:solidFill>
                <a:latin typeface="Segoe Print" panose="02000600000000000000" pitchFamily="2" charset="0"/>
              </a:rPr>
              <a:t>have</a:t>
            </a:r>
            <a:r>
              <a:rPr lang="en-US" altLang="zh-TW" b="1" dirty="0">
                <a:solidFill>
                  <a:srgbClr val="FF0066"/>
                </a:solidFill>
                <a:latin typeface="Segoe Print" panose="02000600000000000000" pitchFamily="2" charset="0"/>
              </a:rPr>
              <a:t> + past participle).</a:t>
            </a:r>
          </a:p>
          <a:p>
            <a:pPr>
              <a:spcBef>
                <a:spcPts val="600"/>
              </a:spcBef>
            </a:pPr>
            <a:r>
              <a:rPr lang="en-US" altLang="zh-TW" b="1" dirty="0">
                <a:solidFill>
                  <a:srgbClr val="FF0066"/>
                </a:solidFill>
                <a:latin typeface="Segoe Print" panose="02000600000000000000" pitchFamily="2" charset="0"/>
              </a:rPr>
              <a:t>Exercise 2:</a:t>
            </a:r>
          </a:p>
          <a:p>
            <a:pPr marL="360363" indent="-360363"/>
            <a:r>
              <a:rPr lang="en-US" altLang="zh-TW" b="1" dirty="0">
                <a:solidFill>
                  <a:srgbClr val="FF0066"/>
                </a:solidFill>
                <a:latin typeface="Segoe Print" panose="02000600000000000000" pitchFamily="2" charset="0"/>
              </a:rPr>
              <a:t>a 	‘They </a:t>
            </a:r>
            <a:r>
              <a:rPr lang="en-US" altLang="zh-TW" b="1" u="sng" dirty="0">
                <a:solidFill>
                  <a:srgbClr val="FF0066"/>
                </a:solidFill>
                <a:latin typeface="Segoe Print" panose="02000600000000000000" pitchFamily="2" charset="0"/>
              </a:rPr>
              <a:t>must be</a:t>
            </a:r>
            <a:r>
              <a:rPr lang="en-US" altLang="zh-TW" b="1" dirty="0">
                <a:solidFill>
                  <a:srgbClr val="FF0066"/>
                </a:solidFill>
                <a:latin typeface="Segoe Print" panose="02000600000000000000" pitchFamily="2" charset="0"/>
              </a:rPr>
              <a:t> in a desert …</a:t>
            </a:r>
          </a:p>
          <a:p>
            <a:pPr marL="360363" indent="-360363"/>
            <a:r>
              <a:rPr lang="en-US" altLang="zh-TW" b="1" dirty="0">
                <a:solidFill>
                  <a:srgbClr val="FF0066"/>
                </a:solidFill>
                <a:latin typeface="Segoe Print" panose="02000600000000000000" pitchFamily="2" charset="0"/>
              </a:rPr>
              <a:t>b 	‘They </a:t>
            </a:r>
            <a:r>
              <a:rPr lang="en-US" altLang="zh-TW" b="1" u="sng" dirty="0">
                <a:solidFill>
                  <a:srgbClr val="FF0066"/>
                </a:solidFill>
                <a:latin typeface="Segoe Print" panose="02000600000000000000" pitchFamily="2" charset="0"/>
              </a:rPr>
              <a:t>might be</a:t>
            </a:r>
            <a:r>
              <a:rPr lang="en-US" altLang="zh-TW" b="1" dirty="0">
                <a:solidFill>
                  <a:srgbClr val="FF0066"/>
                </a:solidFill>
                <a:latin typeface="Segoe Print" panose="02000600000000000000" pitchFamily="2" charset="0"/>
              </a:rPr>
              <a:t> roads.’</a:t>
            </a:r>
          </a:p>
          <a:p>
            <a:pPr marL="360363" indent="-360363"/>
            <a:r>
              <a:rPr lang="en-US" altLang="zh-TW" b="1" dirty="0">
                <a:solidFill>
                  <a:srgbClr val="FF0066"/>
                </a:solidFill>
                <a:latin typeface="Segoe Print" panose="02000600000000000000" pitchFamily="2" charset="0"/>
              </a:rPr>
              <a:t>	‘No, they </a:t>
            </a:r>
            <a:r>
              <a:rPr lang="en-US" altLang="zh-TW" b="1" u="sng" dirty="0">
                <a:solidFill>
                  <a:srgbClr val="FF0066"/>
                </a:solidFill>
                <a:latin typeface="Segoe Print" panose="02000600000000000000" pitchFamily="2" charset="0"/>
              </a:rPr>
              <a:t>can’t</a:t>
            </a:r>
            <a:r>
              <a:rPr lang="en-US" altLang="zh-TW" b="1" dirty="0">
                <a:solidFill>
                  <a:srgbClr val="FF0066"/>
                </a:solidFill>
                <a:latin typeface="Segoe Print" panose="02000600000000000000" pitchFamily="2" charset="0"/>
              </a:rPr>
              <a:t> all </a:t>
            </a:r>
            <a:r>
              <a:rPr lang="en-US" altLang="zh-TW" b="1" u="sng" dirty="0">
                <a:solidFill>
                  <a:srgbClr val="FF0066"/>
                </a:solidFill>
                <a:latin typeface="Segoe Print" panose="02000600000000000000" pitchFamily="2" charset="0"/>
              </a:rPr>
              <a:t>be</a:t>
            </a:r>
            <a:r>
              <a:rPr lang="en-US" altLang="zh-TW" b="1" dirty="0">
                <a:solidFill>
                  <a:srgbClr val="FF0066"/>
                </a:solidFill>
                <a:latin typeface="Segoe Print" panose="02000600000000000000" pitchFamily="2" charset="0"/>
              </a:rPr>
              <a:t> roads.’</a:t>
            </a:r>
          </a:p>
          <a:p>
            <a:pPr marL="360363" indent="-360363"/>
            <a:r>
              <a:rPr lang="en-US" altLang="zh-TW" b="1" dirty="0">
                <a:solidFill>
                  <a:srgbClr val="FF0066"/>
                </a:solidFill>
                <a:latin typeface="Segoe Print" panose="02000600000000000000" pitchFamily="2" charset="0"/>
              </a:rPr>
              <a:t>c 	‘Yeah, so they </a:t>
            </a:r>
            <a:r>
              <a:rPr lang="en-US" altLang="zh-TW" b="1" u="sng" dirty="0">
                <a:solidFill>
                  <a:srgbClr val="FF0066"/>
                </a:solidFill>
                <a:latin typeface="Segoe Print" panose="02000600000000000000" pitchFamily="2" charset="0"/>
              </a:rPr>
              <a:t>must be</a:t>
            </a:r>
            <a:r>
              <a:rPr lang="en-US" altLang="zh-TW" b="1" dirty="0">
                <a:solidFill>
                  <a:srgbClr val="FF0066"/>
                </a:solidFill>
                <a:latin typeface="Segoe Print" panose="02000600000000000000" pitchFamily="2" charset="0"/>
              </a:rPr>
              <a:t> pretty big.’</a:t>
            </a:r>
          </a:p>
          <a:p>
            <a:pPr>
              <a:spcBef>
                <a:spcPts val="600"/>
              </a:spcBef>
            </a:pPr>
            <a:r>
              <a:rPr lang="en-US" altLang="zh-TW" b="1" dirty="0">
                <a:solidFill>
                  <a:srgbClr val="FF0066"/>
                </a:solidFill>
                <a:latin typeface="Segoe Print" panose="02000600000000000000" pitchFamily="2" charset="0"/>
              </a:rPr>
              <a:t>Exercise 4:</a:t>
            </a:r>
          </a:p>
          <a:p>
            <a:pPr marL="360363" indent="-360363"/>
            <a:r>
              <a:rPr lang="en-US" altLang="zh-TW" b="1" dirty="0">
                <a:solidFill>
                  <a:srgbClr val="FF0066"/>
                </a:solidFill>
                <a:latin typeface="Segoe Print" panose="02000600000000000000" pitchFamily="2" charset="0"/>
              </a:rPr>
              <a:t>1 	The </a:t>
            </a:r>
            <a:r>
              <a:rPr lang="en-US" altLang="zh-TW" b="1" dirty="0" err="1">
                <a:solidFill>
                  <a:srgbClr val="FF0066"/>
                </a:solidFill>
                <a:latin typeface="Segoe Print" panose="02000600000000000000" pitchFamily="2" charset="0"/>
              </a:rPr>
              <a:t>Nasca</a:t>
            </a:r>
            <a:r>
              <a:rPr lang="en-US" altLang="zh-TW" b="1" dirty="0">
                <a:solidFill>
                  <a:srgbClr val="FF0066"/>
                </a:solidFill>
                <a:latin typeface="Segoe Print" panose="02000600000000000000" pitchFamily="2" charset="0"/>
              </a:rPr>
              <a:t> people </a:t>
            </a:r>
            <a:r>
              <a:rPr lang="en-US" altLang="zh-TW" b="1" u="sng" dirty="0">
                <a:solidFill>
                  <a:srgbClr val="FF0066"/>
                </a:solidFill>
                <a:latin typeface="Segoe Print" panose="02000600000000000000" pitchFamily="2" charset="0"/>
              </a:rPr>
              <a:t>couldn’t have seen</a:t>
            </a:r>
            <a:r>
              <a:rPr lang="en-US" altLang="zh-TW" b="1" dirty="0">
                <a:solidFill>
                  <a:srgbClr val="FF0066"/>
                </a:solidFill>
                <a:latin typeface="Segoe Print" panose="02000600000000000000" pitchFamily="2" charset="0"/>
              </a:rPr>
              <a:t> the patterns from above.</a:t>
            </a:r>
          </a:p>
          <a:p>
            <a:pPr marL="360363" indent="-360363"/>
            <a:r>
              <a:rPr lang="en-US" altLang="zh-TW" b="1" dirty="0">
                <a:solidFill>
                  <a:srgbClr val="FF0066"/>
                </a:solidFill>
                <a:latin typeface="Segoe Print" panose="02000600000000000000" pitchFamily="2" charset="0"/>
              </a:rPr>
              <a:t>2 	Maria </a:t>
            </a:r>
            <a:r>
              <a:rPr lang="en-US" altLang="zh-TW" b="1" dirty="0" err="1">
                <a:solidFill>
                  <a:srgbClr val="FF0066"/>
                </a:solidFill>
                <a:latin typeface="Segoe Print" panose="02000600000000000000" pitchFamily="2" charset="0"/>
              </a:rPr>
              <a:t>Reiche</a:t>
            </a:r>
            <a:r>
              <a:rPr lang="en-US" altLang="zh-TW" b="1" dirty="0">
                <a:solidFill>
                  <a:srgbClr val="FF0066"/>
                </a:solidFill>
                <a:latin typeface="Segoe Print" panose="02000600000000000000" pitchFamily="2" charset="0"/>
              </a:rPr>
              <a:t> was convinced that the lines </a:t>
            </a:r>
            <a:r>
              <a:rPr lang="en-US" altLang="zh-TW" b="1" u="sng" dirty="0">
                <a:solidFill>
                  <a:srgbClr val="FF0066"/>
                </a:solidFill>
                <a:latin typeface="Segoe Print" panose="02000600000000000000" pitchFamily="2" charset="0"/>
              </a:rPr>
              <a:t>must have been</a:t>
            </a:r>
            <a:r>
              <a:rPr lang="en-US" altLang="zh-TW" b="1" dirty="0">
                <a:solidFill>
                  <a:srgbClr val="FF0066"/>
                </a:solidFill>
                <a:latin typeface="Segoe Print" panose="02000600000000000000" pitchFamily="2" charset="0"/>
              </a:rPr>
              <a:t> a type of calendar.</a:t>
            </a:r>
          </a:p>
          <a:p>
            <a:pPr marL="360363" indent="-360363"/>
            <a:r>
              <a:rPr lang="en-US" altLang="zh-TW" b="1" dirty="0">
                <a:solidFill>
                  <a:srgbClr val="FF0066"/>
                </a:solidFill>
                <a:latin typeface="Segoe Print" panose="02000600000000000000" pitchFamily="2" charset="0"/>
              </a:rPr>
              <a:t>3 	Some people thought the lines </a:t>
            </a:r>
            <a:r>
              <a:rPr lang="en-US" altLang="zh-TW" b="1" u="sng" dirty="0">
                <a:solidFill>
                  <a:srgbClr val="FF0066"/>
                </a:solidFill>
                <a:latin typeface="Segoe Print" panose="02000600000000000000" pitchFamily="2" charset="0"/>
              </a:rPr>
              <a:t>may have been</a:t>
            </a:r>
            <a:r>
              <a:rPr lang="en-US" altLang="zh-TW" b="1" dirty="0">
                <a:solidFill>
                  <a:srgbClr val="FF0066"/>
                </a:solidFill>
                <a:latin typeface="Segoe Print" panose="02000600000000000000" pitchFamily="2" charset="0"/>
              </a:rPr>
              <a:t> ancient Inca roads.</a:t>
            </a:r>
          </a:p>
          <a:p>
            <a:pPr marL="360363" indent="-360363"/>
            <a:r>
              <a:rPr lang="en-US" altLang="zh-TW" b="1" dirty="0">
                <a:solidFill>
                  <a:srgbClr val="FF0066"/>
                </a:solidFill>
                <a:latin typeface="Segoe Print" panose="02000600000000000000" pitchFamily="2" charset="0"/>
              </a:rPr>
              <a:t>4 	The strangest idea was the lines </a:t>
            </a:r>
            <a:r>
              <a:rPr lang="en-US" altLang="zh-TW" b="1" u="sng" dirty="0">
                <a:solidFill>
                  <a:srgbClr val="FF0066"/>
                </a:solidFill>
                <a:latin typeface="Segoe Print" panose="02000600000000000000" pitchFamily="2" charset="0"/>
              </a:rPr>
              <a:t>could have guided</a:t>
            </a:r>
            <a:r>
              <a:rPr lang="en-US" altLang="zh-TW" b="1" dirty="0">
                <a:solidFill>
                  <a:srgbClr val="FF0066"/>
                </a:solidFill>
                <a:latin typeface="Segoe Print" panose="02000600000000000000" pitchFamily="2" charset="0"/>
              </a:rPr>
              <a:t> creatures from space.</a:t>
            </a:r>
          </a:p>
          <a:p>
            <a:pPr marL="360363" indent="-360363"/>
            <a:r>
              <a:rPr lang="en-US" altLang="zh-TW" b="1" dirty="0">
                <a:solidFill>
                  <a:srgbClr val="FF0066"/>
                </a:solidFill>
                <a:latin typeface="Segoe Print" panose="02000600000000000000" pitchFamily="2" charset="0"/>
              </a:rPr>
              <a:t>5 	The </a:t>
            </a:r>
            <a:r>
              <a:rPr lang="en-US" altLang="zh-TW" b="1" dirty="0" err="1">
                <a:solidFill>
                  <a:srgbClr val="FF0066"/>
                </a:solidFill>
                <a:latin typeface="Segoe Print" panose="02000600000000000000" pitchFamily="2" charset="0"/>
              </a:rPr>
              <a:t>Nasca</a:t>
            </a:r>
            <a:r>
              <a:rPr lang="en-US" altLang="zh-TW" b="1" dirty="0">
                <a:solidFill>
                  <a:srgbClr val="FF0066"/>
                </a:solidFill>
                <a:latin typeface="Segoe Print" panose="02000600000000000000" pitchFamily="2" charset="0"/>
              </a:rPr>
              <a:t> people </a:t>
            </a:r>
            <a:r>
              <a:rPr lang="en-US" altLang="zh-TW" b="1" u="sng" dirty="0">
                <a:solidFill>
                  <a:srgbClr val="FF0066"/>
                </a:solidFill>
                <a:latin typeface="Segoe Print" panose="02000600000000000000" pitchFamily="2" charset="0"/>
              </a:rPr>
              <a:t>can’t have known</a:t>
            </a:r>
            <a:r>
              <a:rPr lang="en-US" altLang="zh-TW" b="1" dirty="0">
                <a:solidFill>
                  <a:srgbClr val="FF0066"/>
                </a:solidFill>
                <a:latin typeface="Segoe Print" panose="02000600000000000000" pitchFamily="2" charset="0"/>
              </a:rPr>
              <a:t> the lines would still be visible centuries later.</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463424" y="511313"/>
            <a:ext cx="6416991"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Exercise 6</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left)">
                                      <p:cBhvr>
                                        <p:cTn id="18" dur="500"/>
                                        <p:tgtEl>
                                          <p:spTgt spid="2">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wipe(left)">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wipe(left)">
                                      <p:cBhvr>
                                        <p:cTn id="29" dur="500"/>
                                        <p:tgtEl>
                                          <p:spTgt spid="2">
                                            <p:txEl>
                                              <p:pRg st="6" end="6"/>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wipe(left)">
                                      <p:cBhvr>
                                        <p:cTn id="32" dur="500"/>
                                        <p:tgtEl>
                                          <p:spTgt spid="2">
                                            <p:txEl>
                                              <p:pRg st="7" end="7"/>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wipe(left)">
                                      <p:cBhvr>
                                        <p:cTn id="35" dur="500"/>
                                        <p:tgtEl>
                                          <p:spTgt spid="2">
                                            <p:txEl>
                                              <p:pRg st="8" end="8"/>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wipe(left)">
                                      <p:cBhvr>
                                        <p:cTn id="38" dur="500"/>
                                        <p:tgtEl>
                                          <p:spTgt spid="2">
                                            <p:txEl>
                                              <p:pRg st="9" end="9"/>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wipe(left)">
                                      <p:cBhvr>
                                        <p:cTn id="41" dur="500"/>
                                        <p:tgtEl>
                                          <p:spTgt spid="2">
                                            <p:txEl>
                                              <p:pRg st="10" end="1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wipe(left)">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72</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again. Choose the correct option to complete the rules.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247C47A1-85B5-4231-AF1E-899FB19A78ED}"/>
              </a:ext>
            </a:extLst>
          </p:cNvPr>
          <p:cNvSpPr/>
          <p:nvPr/>
        </p:nvSpPr>
        <p:spPr>
          <a:xfrm>
            <a:off x="659798" y="1244759"/>
            <a:ext cx="8124516" cy="1785104"/>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We use </a:t>
            </a:r>
            <a:r>
              <a:rPr lang="en-US" altLang="zh-TW" sz="2000" i="1" dirty="0">
                <a:latin typeface="Calibri" panose="020F0502020204030204" pitchFamily="34" charset="0"/>
                <a:cs typeface="Calibri" panose="020F0502020204030204" pitchFamily="34" charset="0"/>
              </a:rPr>
              <a:t>must</a:t>
            </a:r>
            <a:r>
              <a:rPr lang="en-US" altLang="zh-TW" sz="2000" dirty="0">
                <a:latin typeface="Calibri" panose="020F0502020204030204" pitchFamily="34" charset="0"/>
                <a:cs typeface="Calibri" panose="020F0502020204030204" pitchFamily="34" charset="0"/>
              </a:rPr>
              <a:t> to say if something is or was </a:t>
            </a:r>
            <a:r>
              <a:rPr lang="en-US" altLang="zh-TW" sz="2000" i="1" dirty="0">
                <a:latin typeface="Calibri" panose="020F0502020204030204" pitchFamily="34" charset="0"/>
                <a:cs typeface="Calibri" panose="020F0502020204030204" pitchFamily="34" charset="0"/>
              </a:rPr>
              <a:t>possible / probable</a:t>
            </a:r>
            <a:r>
              <a:rPr lang="en-US" altLang="zh-TW" sz="2000" dirty="0">
                <a:latin typeface="Calibri" panose="020F0502020204030204" pitchFamily="34" charset="0"/>
                <a:cs typeface="Calibri" panose="020F0502020204030204" pitchFamily="34" charset="0"/>
              </a:rPr>
              <a:t>.</a:t>
            </a:r>
          </a:p>
          <a:p>
            <a:pPr marL="360363" indent="-360363">
              <a:spcBef>
                <a:spcPts val="600"/>
              </a:spcBef>
            </a:pPr>
            <a:r>
              <a:rPr lang="en-US" altLang="zh-TW" sz="2000" dirty="0">
                <a:latin typeface="Calibri" panose="020F0502020204030204" pitchFamily="34" charset="0"/>
                <a:cs typeface="Calibri" panose="020F0502020204030204" pitchFamily="34" charset="0"/>
              </a:rPr>
              <a:t>2 	We use </a:t>
            </a:r>
            <a:r>
              <a:rPr lang="en-US" altLang="zh-TW" sz="2000" i="1" dirty="0">
                <a:latin typeface="Calibri" panose="020F0502020204030204" pitchFamily="34" charset="0"/>
                <a:cs typeface="Calibri" panose="020F0502020204030204" pitchFamily="34" charset="0"/>
              </a:rPr>
              <a:t>might, may </a:t>
            </a:r>
            <a:r>
              <a:rPr lang="en-US" altLang="zh-TW" sz="2000" dirty="0">
                <a:latin typeface="Calibri" panose="020F0502020204030204" pitchFamily="34" charset="0"/>
                <a:cs typeface="Calibri" panose="020F0502020204030204" pitchFamily="34" charset="0"/>
              </a:rPr>
              <a:t>and </a:t>
            </a:r>
            <a:r>
              <a:rPr lang="en-US" altLang="zh-TW" sz="2000" i="1" dirty="0">
                <a:latin typeface="Calibri" panose="020F0502020204030204" pitchFamily="34" charset="0"/>
                <a:cs typeface="Calibri" panose="020F0502020204030204" pitchFamily="34" charset="0"/>
              </a:rPr>
              <a:t>could</a:t>
            </a:r>
            <a:r>
              <a:rPr lang="en-US" altLang="zh-TW" sz="2000" dirty="0">
                <a:latin typeface="Calibri" panose="020F0502020204030204" pitchFamily="34" charset="0"/>
                <a:cs typeface="Calibri" panose="020F0502020204030204" pitchFamily="34" charset="0"/>
              </a:rPr>
              <a:t> to say if something is or was </a:t>
            </a:r>
            <a:r>
              <a:rPr lang="en-US" altLang="zh-TW" sz="2000" i="1" dirty="0">
                <a:latin typeface="Calibri" panose="020F0502020204030204" pitchFamily="34" charset="0"/>
                <a:cs typeface="Calibri" panose="020F0502020204030204" pitchFamily="34" charset="0"/>
              </a:rPr>
              <a:t>possible / probable.</a:t>
            </a:r>
          </a:p>
          <a:p>
            <a:pPr marL="360363" indent="-360363">
              <a:spcBef>
                <a:spcPts val="600"/>
              </a:spcBef>
            </a:pPr>
            <a:r>
              <a:rPr lang="en-US" altLang="zh-TW" sz="2000" dirty="0">
                <a:latin typeface="Calibri" panose="020F0502020204030204" pitchFamily="34" charset="0"/>
                <a:cs typeface="Calibri" panose="020F0502020204030204" pitchFamily="34" charset="0"/>
              </a:rPr>
              <a:t>3 	We use </a:t>
            </a:r>
            <a:r>
              <a:rPr lang="en-US" altLang="zh-TW" sz="2000" i="1" dirty="0">
                <a:latin typeface="Calibri" panose="020F0502020204030204" pitchFamily="34" charset="0"/>
                <a:cs typeface="Calibri" panose="020F0502020204030204" pitchFamily="34" charset="0"/>
              </a:rPr>
              <a:t>can’t</a:t>
            </a:r>
            <a:r>
              <a:rPr lang="en-US" altLang="zh-TW" sz="2000" dirty="0">
                <a:latin typeface="Calibri" panose="020F0502020204030204" pitchFamily="34" charset="0"/>
                <a:cs typeface="Calibri" panose="020F0502020204030204" pitchFamily="34" charset="0"/>
              </a:rPr>
              <a:t> and </a:t>
            </a:r>
            <a:r>
              <a:rPr lang="en-US" altLang="zh-TW" sz="2000" i="1" dirty="0">
                <a:latin typeface="Calibri" panose="020F0502020204030204" pitchFamily="34" charset="0"/>
                <a:cs typeface="Calibri" panose="020F0502020204030204" pitchFamily="34" charset="0"/>
              </a:rPr>
              <a:t>couldn’t</a:t>
            </a:r>
            <a:r>
              <a:rPr lang="en-US" altLang="zh-TW" sz="2000" dirty="0">
                <a:latin typeface="Calibri" panose="020F0502020204030204" pitchFamily="34" charset="0"/>
                <a:cs typeface="Calibri" panose="020F0502020204030204" pitchFamily="34" charset="0"/>
              </a:rPr>
              <a:t> to say if something is or was </a:t>
            </a:r>
            <a:r>
              <a:rPr lang="en-US" altLang="zh-TW" sz="2000" i="1" dirty="0">
                <a:latin typeface="Calibri" panose="020F0502020204030204" pitchFamily="34" charset="0"/>
                <a:cs typeface="Calibri" panose="020F0502020204030204" pitchFamily="34" charset="0"/>
              </a:rPr>
              <a:t>impossible / improbable.</a:t>
            </a:r>
            <a:endParaRPr lang="zh-TW" altLang="en-US" sz="2000" i="1" dirty="0">
              <a:latin typeface="Calibri" panose="020F0502020204030204" pitchFamily="34" charset="0"/>
              <a:cs typeface="Calibri" panose="020F0502020204030204" pitchFamily="34" charset="0"/>
            </a:endParaRPr>
          </a:p>
        </p:txBody>
      </p:sp>
      <p:sp>
        <p:nvSpPr>
          <p:cNvPr id="14" name="矩形: 圓角 9">
            <a:extLst>
              <a:ext uri="{FF2B5EF4-FFF2-40B4-BE49-F238E27FC236}">
                <a16:creationId xmlns:a16="http://schemas.microsoft.com/office/drawing/2014/main" id="{E5BB3E78-C49F-438A-A771-96B3DBBA079B}"/>
              </a:ext>
            </a:extLst>
          </p:cNvPr>
          <p:cNvSpPr/>
          <p:nvPr/>
        </p:nvSpPr>
        <p:spPr>
          <a:xfrm>
            <a:off x="6453318" y="1336341"/>
            <a:ext cx="105685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5" name="矩形: 圓角 9">
            <a:extLst>
              <a:ext uri="{FF2B5EF4-FFF2-40B4-BE49-F238E27FC236}">
                <a16:creationId xmlns:a16="http://schemas.microsoft.com/office/drawing/2014/main" id="{E5BB3E78-C49F-438A-A771-96B3DBBA079B}"/>
              </a:ext>
            </a:extLst>
          </p:cNvPr>
          <p:cNvSpPr/>
          <p:nvPr/>
        </p:nvSpPr>
        <p:spPr>
          <a:xfrm>
            <a:off x="7134678" y="1686536"/>
            <a:ext cx="90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6" name="矩形: 圓角 9">
            <a:extLst>
              <a:ext uri="{FF2B5EF4-FFF2-40B4-BE49-F238E27FC236}">
                <a16:creationId xmlns:a16="http://schemas.microsoft.com/office/drawing/2014/main" id="{E5BB3E78-C49F-438A-A771-96B3DBBA079B}"/>
              </a:ext>
            </a:extLst>
          </p:cNvPr>
          <p:cNvSpPr/>
          <p:nvPr/>
        </p:nvSpPr>
        <p:spPr>
          <a:xfrm>
            <a:off x="6754876" y="2376777"/>
            <a:ext cx="117358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t> </a:t>
            </a:r>
            <a:r>
              <a:rPr lang="en-US" altLang="zh-TW" sz="2000" dirty="0">
                <a:latin typeface="Calibri" panose="020F0502020204030204" pitchFamily="34" charset="0"/>
                <a:cs typeface="Calibri" panose="020F0502020204030204" pitchFamily="34" charset="0"/>
              </a:rPr>
              <a:t>Complete the sentences with present modal forms.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247C47A1-85B5-4231-AF1E-899FB19A78ED}"/>
              </a:ext>
            </a:extLst>
          </p:cNvPr>
          <p:cNvSpPr/>
          <p:nvPr/>
        </p:nvSpPr>
        <p:spPr>
          <a:xfrm>
            <a:off x="670072" y="895438"/>
            <a:ext cx="8124516" cy="3862596"/>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This drawing has eight legs. Insects have six legs. So it _______________ an insect.</a:t>
            </a:r>
          </a:p>
          <a:p>
            <a:pPr marL="360363" indent="-360363">
              <a:spcBef>
                <a:spcPts val="600"/>
              </a:spcBef>
            </a:pPr>
            <a:r>
              <a:rPr lang="en-US" altLang="zh-TW" sz="2000" dirty="0">
                <a:latin typeface="Calibri" panose="020F0502020204030204" pitchFamily="34" charset="0"/>
                <a:cs typeface="Calibri" panose="020F0502020204030204" pitchFamily="34" charset="0"/>
              </a:rPr>
              <a:t>2 	‘What are the straight lines?’ ‘I’m not sure. They ____________________ paths.’</a:t>
            </a:r>
          </a:p>
          <a:p>
            <a:pPr marL="360363" indent="-360363">
              <a:spcBef>
                <a:spcPts val="600"/>
              </a:spcBef>
            </a:pPr>
            <a:r>
              <a:rPr lang="en-US" altLang="zh-TW" sz="2000" dirty="0">
                <a:latin typeface="Calibri" panose="020F0502020204030204" pitchFamily="34" charset="0"/>
                <a:cs typeface="Calibri" panose="020F0502020204030204" pitchFamily="34" charset="0"/>
              </a:rPr>
              <a:t>3 	‘What’s the plane doing?’ ‘It ____________________ photographing the lines, but I can’t see a camera.’</a:t>
            </a:r>
          </a:p>
          <a:p>
            <a:pPr marL="360363" indent="-360363">
              <a:spcBef>
                <a:spcPts val="600"/>
              </a:spcBef>
            </a:pPr>
            <a:r>
              <a:rPr lang="en-US" altLang="zh-TW" sz="2000" dirty="0">
                <a:latin typeface="Calibri" panose="020F0502020204030204" pitchFamily="34" charset="0"/>
                <a:cs typeface="Calibri" panose="020F0502020204030204" pitchFamily="34" charset="0"/>
              </a:rPr>
              <a:t>4 	It’s summer in Europe now, so it ____________________ winter in Peru.</a:t>
            </a:r>
          </a:p>
          <a:p>
            <a:pPr marL="360363" indent="-360363">
              <a:spcBef>
                <a:spcPts val="600"/>
              </a:spcBef>
            </a:pPr>
            <a:r>
              <a:rPr lang="en-US" altLang="zh-TW" sz="2000" dirty="0">
                <a:latin typeface="Calibri" panose="020F0502020204030204" pitchFamily="34" charset="0"/>
                <a:cs typeface="Calibri" panose="020F0502020204030204" pitchFamily="34" charset="0"/>
              </a:rPr>
              <a:t>5 	I’d like to walk along the lines, but they ____________________ let people do that.</a:t>
            </a:r>
          </a:p>
          <a:p>
            <a:pPr marL="360363" indent="-360363">
              <a:spcBef>
                <a:spcPts val="600"/>
              </a:spcBef>
            </a:pPr>
            <a:r>
              <a:rPr lang="en-US" altLang="zh-TW" sz="2000" dirty="0">
                <a:latin typeface="Calibri" panose="020F0502020204030204" pitchFamily="34" charset="0"/>
                <a:cs typeface="Calibri" panose="020F0502020204030204" pitchFamily="34" charset="0"/>
              </a:rPr>
              <a:t>6 	The figures are so big a plane ____________________ the only way to see them properly.</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7ED1442E-D2C7-4EB7-A997-1AC357F789C2}"/>
              </a:ext>
            </a:extLst>
          </p:cNvPr>
          <p:cNvSpPr/>
          <p:nvPr/>
        </p:nvSpPr>
        <p:spPr>
          <a:xfrm>
            <a:off x="7097153" y="945223"/>
            <a:ext cx="1098378"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can’t be</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id="{7ED1442E-D2C7-4EB7-A997-1AC357F789C2}"/>
              </a:ext>
            </a:extLst>
          </p:cNvPr>
          <p:cNvSpPr/>
          <p:nvPr/>
        </p:nvSpPr>
        <p:spPr>
          <a:xfrm>
            <a:off x="6189238" y="1632543"/>
            <a:ext cx="258596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might/may/could be</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7ED1442E-D2C7-4EB7-A997-1AC357F789C2}"/>
              </a:ext>
            </a:extLst>
          </p:cNvPr>
          <p:cNvSpPr/>
          <p:nvPr/>
        </p:nvSpPr>
        <p:spPr>
          <a:xfrm>
            <a:off x="4076864" y="2298078"/>
            <a:ext cx="258596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might/may/could be</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7ED1442E-D2C7-4EB7-A997-1AC357F789C2}"/>
              </a:ext>
            </a:extLst>
          </p:cNvPr>
          <p:cNvSpPr/>
          <p:nvPr/>
        </p:nvSpPr>
        <p:spPr>
          <a:xfrm>
            <a:off x="5234050" y="3013524"/>
            <a:ext cx="1109599"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be</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7ED1442E-D2C7-4EB7-A997-1AC357F789C2}"/>
              </a:ext>
            </a:extLst>
          </p:cNvPr>
          <p:cNvSpPr/>
          <p:nvPr/>
        </p:nvSpPr>
        <p:spPr>
          <a:xfrm>
            <a:off x="5361560" y="3383393"/>
            <a:ext cx="2295821"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mightn’t/may not</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7ED1442E-D2C7-4EB7-A997-1AC357F789C2}"/>
              </a:ext>
            </a:extLst>
          </p:cNvPr>
          <p:cNvSpPr/>
          <p:nvPr/>
        </p:nvSpPr>
        <p:spPr>
          <a:xfrm>
            <a:off x="4940181" y="4070049"/>
            <a:ext cx="1109599"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be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about the </a:t>
            </a:r>
            <a:r>
              <a:rPr lang="en-US" altLang="zh-TW" sz="2000" dirty="0" err="1">
                <a:latin typeface="Calibri" panose="020F0502020204030204" pitchFamily="34" charset="0"/>
                <a:cs typeface="Calibri" panose="020F0502020204030204" pitchFamily="34" charset="0"/>
              </a:rPr>
              <a:t>Nasca</a:t>
            </a:r>
            <a:r>
              <a:rPr lang="en-US" altLang="zh-TW" sz="2000" dirty="0">
                <a:latin typeface="Calibri" panose="020F0502020204030204" pitchFamily="34" charset="0"/>
                <a:cs typeface="Calibri" panose="020F0502020204030204" pitchFamily="34" charset="0"/>
              </a:rPr>
              <a:t> lines with the past modal form.</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247C47A1-85B5-4231-AF1E-899FB19A78ED}"/>
              </a:ext>
            </a:extLst>
          </p:cNvPr>
          <p:cNvSpPr/>
          <p:nvPr/>
        </p:nvSpPr>
        <p:spPr>
          <a:xfrm>
            <a:off x="670072" y="844067"/>
            <a:ext cx="8124516" cy="3400931"/>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The lines ______________________ something very special to the </a:t>
            </a:r>
            <a:r>
              <a:rPr lang="en-US" altLang="zh-TW" sz="2000" dirty="0" err="1">
                <a:latin typeface="Calibri" panose="020F0502020204030204" pitchFamily="34" charset="0"/>
                <a:cs typeface="Calibri" panose="020F0502020204030204" pitchFamily="34" charset="0"/>
              </a:rPr>
              <a:t>Nasca</a:t>
            </a:r>
            <a:r>
              <a:rPr lang="en-US" altLang="zh-TW" sz="2000" dirty="0">
                <a:latin typeface="Calibri" panose="020F0502020204030204" pitchFamily="34" charset="0"/>
                <a:cs typeface="Calibri" panose="020F0502020204030204" pitchFamily="34" charset="0"/>
              </a:rPr>
              <a:t> people. (must / mean)</a:t>
            </a:r>
          </a:p>
          <a:p>
            <a:pPr marL="360363" indent="-360363">
              <a:spcBef>
                <a:spcPts val="600"/>
              </a:spcBef>
            </a:pPr>
            <a:r>
              <a:rPr lang="en-US" altLang="zh-TW" sz="2000" dirty="0">
                <a:latin typeface="Calibri" panose="020F0502020204030204" pitchFamily="34" charset="0"/>
                <a:cs typeface="Calibri" panose="020F0502020204030204" pitchFamily="34" charset="0"/>
              </a:rPr>
              <a:t>2 	We know water ______________________ easy to find. (can’t / be)</a:t>
            </a:r>
          </a:p>
          <a:p>
            <a:pPr marL="360363" indent="-360363">
              <a:spcBef>
                <a:spcPts val="600"/>
              </a:spcBef>
            </a:pPr>
            <a:r>
              <a:rPr lang="en-US" altLang="zh-TW" sz="2000" dirty="0">
                <a:latin typeface="Calibri" panose="020F0502020204030204" pitchFamily="34" charset="0"/>
                <a:cs typeface="Calibri" panose="020F0502020204030204" pitchFamily="34" charset="0"/>
              </a:rPr>
              <a:t>3 	The water in the area ______________________. (might / disappear)</a:t>
            </a:r>
          </a:p>
          <a:p>
            <a:pPr marL="360363" indent="-360363">
              <a:spcBef>
                <a:spcPts val="600"/>
              </a:spcBef>
            </a:pPr>
            <a:r>
              <a:rPr lang="en-US" altLang="zh-TW" sz="2000" dirty="0">
                <a:latin typeface="Calibri" panose="020F0502020204030204" pitchFamily="34" charset="0"/>
                <a:cs typeface="Calibri" panose="020F0502020204030204" pitchFamily="34" charset="0"/>
              </a:rPr>
              <a:t>4 	People ______________________ the drawings for fun. (might / make)</a:t>
            </a:r>
          </a:p>
          <a:p>
            <a:pPr marL="360363" indent="-360363">
              <a:spcBef>
                <a:spcPts val="600"/>
              </a:spcBef>
            </a:pPr>
            <a:r>
              <a:rPr lang="en-US" altLang="zh-TW" sz="2000" dirty="0">
                <a:latin typeface="Calibri" panose="020F0502020204030204" pitchFamily="34" charset="0"/>
                <a:cs typeface="Calibri" panose="020F0502020204030204" pitchFamily="34" charset="0"/>
              </a:rPr>
              <a:t>5 	The animal drawings ______________________ roads. (couldn’t / be)</a:t>
            </a:r>
          </a:p>
          <a:p>
            <a:pPr marL="360363" indent="-360363">
              <a:spcBef>
                <a:spcPts val="600"/>
              </a:spcBef>
            </a:pPr>
            <a:r>
              <a:rPr lang="en-US" altLang="zh-TW" sz="2000" dirty="0">
                <a:latin typeface="Calibri" panose="020F0502020204030204" pitchFamily="34" charset="0"/>
                <a:cs typeface="Calibri" panose="020F0502020204030204" pitchFamily="34" charset="0"/>
              </a:rPr>
              <a:t>6 	The animals ______________________ in the region. (must / live)</a:t>
            </a:r>
          </a:p>
          <a:p>
            <a:pPr marL="360363" indent="-360363">
              <a:spcBef>
                <a:spcPts val="600"/>
              </a:spcBef>
            </a:pPr>
            <a:r>
              <a:rPr lang="en-US" altLang="zh-TW" sz="2000" dirty="0">
                <a:latin typeface="Calibri" panose="020F0502020204030204" pitchFamily="34" charset="0"/>
                <a:cs typeface="Calibri" panose="020F0502020204030204" pitchFamily="34" charset="0"/>
              </a:rPr>
              <a:t>7 	The </a:t>
            </a:r>
            <a:r>
              <a:rPr lang="en-US" altLang="zh-TW" sz="2000" dirty="0" err="1">
                <a:latin typeface="Calibri" panose="020F0502020204030204" pitchFamily="34" charset="0"/>
                <a:cs typeface="Calibri" panose="020F0502020204030204" pitchFamily="34" charset="0"/>
              </a:rPr>
              <a:t>Nasca</a:t>
            </a:r>
            <a:r>
              <a:rPr lang="en-US" altLang="zh-TW" sz="2000" dirty="0">
                <a:latin typeface="Calibri" panose="020F0502020204030204" pitchFamily="34" charset="0"/>
                <a:cs typeface="Calibri" panose="020F0502020204030204" pitchFamily="34" charset="0"/>
              </a:rPr>
              <a:t> people ______________________ simple tools. (could / use)</a:t>
            </a:r>
          </a:p>
          <a:p>
            <a:pPr marL="360363" indent="-360363">
              <a:spcBef>
                <a:spcPts val="600"/>
              </a:spcBef>
            </a:pPr>
            <a:r>
              <a:rPr lang="en-US" altLang="zh-TW" sz="2000" dirty="0">
                <a:latin typeface="Calibri" panose="020F0502020204030204" pitchFamily="34" charset="0"/>
                <a:cs typeface="Calibri" panose="020F0502020204030204" pitchFamily="34" charset="0"/>
              </a:rPr>
              <a:t>8 	People ______________________ the lines carefully. (must / look after)</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7ED1442E-D2C7-4EB7-A997-1AC357F789C2}"/>
              </a:ext>
            </a:extLst>
          </p:cNvPr>
          <p:cNvSpPr/>
          <p:nvPr/>
        </p:nvSpPr>
        <p:spPr>
          <a:xfrm>
            <a:off x="2410435" y="873631"/>
            <a:ext cx="221727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have meant</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id="{7ED1442E-D2C7-4EB7-A997-1AC357F789C2}"/>
              </a:ext>
            </a:extLst>
          </p:cNvPr>
          <p:cNvSpPr/>
          <p:nvPr/>
        </p:nvSpPr>
        <p:spPr>
          <a:xfrm>
            <a:off x="3321883" y="1551725"/>
            <a:ext cx="19880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can’t have been</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7ED1442E-D2C7-4EB7-A997-1AC357F789C2}"/>
              </a:ext>
            </a:extLst>
          </p:cNvPr>
          <p:cNvSpPr/>
          <p:nvPr/>
        </p:nvSpPr>
        <p:spPr>
          <a:xfrm>
            <a:off x="3332157" y="1931870"/>
            <a:ext cx="2967479"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 have disappeared</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7ED1442E-D2C7-4EB7-A997-1AC357F789C2}"/>
              </a:ext>
            </a:extLst>
          </p:cNvPr>
          <p:cNvSpPr/>
          <p:nvPr/>
        </p:nvSpPr>
        <p:spPr>
          <a:xfrm>
            <a:off x="2130081" y="2366579"/>
            <a:ext cx="2212465"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 have made</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7ED1442E-D2C7-4EB7-A997-1AC357F789C2}"/>
              </a:ext>
            </a:extLst>
          </p:cNvPr>
          <p:cNvSpPr/>
          <p:nvPr/>
        </p:nvSpPr>
        <p:spPr>
          <a:xfrm>
            <a:off x="3527366" y="2705626"/>
            <a:ext cx="2342308" cy="369332"/>
          </a:xfrm>
          <a:prstGeom prst="rect">
            <a:avLst/>
          </a:prstGeom>
        </p:spPr>
        <p:txBody>
          <a:bodyPr wrap="none">
            <a:spAutoFit/>
          </a:bodyPr>
          <a:lstStyle/>
          <a:p>
            <a:r>
              <a:rPr lang="en-US" altLang="zh-TW" b="1" dirty="0">
                <a:solidFill>
                  <a:srgbClr val="FF0066"/>
                </a:solidFill>
                <a:latin typeface="Segoe Print" panose="02000600000000000000" pitchFamily="2" charset="0"/>
              </a:rPr>
              <a:t>couldn’t have been</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7ED1442E-D2C7-4EB7-A997-1AC357F789C2}"/>
              </a:ext>
            </a:extLst>
          </p:cNvPr>
          <p:cNvSpPr/>
          <p:nvPr/>
        </p:nvSpPr>
        <p:spPr>
          <a:xfrm>
            <a:off x="2816737" y="3104606"/>
            <a:ext cx="2000869"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have lived</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7ED1442E-D2C7-4EB7-A997-1AC357F789C2}"/>
              </a:ext>
            </a:extLst>
          </p:cNvPr>
          <p:cNvSpPr/>
          <p:nvPr/>
        </p:nvSpPr>
        <p:spPr>
          <a:xfrm>
            <a:off x="3320170" y="3453926"/>
            <a:ext cx="21050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could have used </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7ED1442E-D2C7-4EB7-A997-1AC357F789C2}"/>
              </a:ext>
            </a:extLst>
          </p:cNvPr>
          <p:cNvSpPr/>
          <p:nvPr/>
        </p:nvSpPr>
        <p:spPr>
          <a:xfrm>
            <a:off x="1912609" y="3875167"/>
            <a:ext cx="286328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 have looked after</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7"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conversations using the correct option and the verb in brackets. Use a present or past modal form.</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247C47A1-85B5-4231-AF1E-899FB19A78ED}"/>
              </a:ext>
            </a:extLst>
          </p:cNvPr>
          <p:cNvSpPr/>
          <p:nvPr/>
        </p:nvSpPr>
        <p:spPr>
          <a:xfrm>
            <a:off x="670072" y="1048348"/>
            <a:ext cx="8124516" cy="5209118"/>
          </a:xfrm>
          <a:prstGeom prst="rect">
            <a:avLst/>
          </a:prstGeom>
        </p:spPr>
        <p:txBody>
          <a:bodyPr wrap="square">
            <a:spAutoFit/>
          </a:bodyPr>
          <a:lstStyle/>
          <a:p>
            <a:pPr marL="360363" indent="-360363">
              <a:spcBef>
                <a:spcPts val="300"/>
              </a:spcBef>
            </a:pPr>
            <a:r>
              <a:rPr lang="en-US" altLang="zh-TW" sz="2000" dirty="0">
                <a:latin typeface="Calibri" panose="020F0502020204030204" pitchFamily="34" charset="0"/>
                <a:cs typeface="Calibri" panose="020F0502020204030204" pitchFamily="34" charset="0"/>
              </a:rPr>
              <a:t>1 	A:  Why hasn’t my sister returned my phone call?</a:t>
            </a:r>
          </a:p>
          <a:p>
            <a:pPr marL="360363" indent="-360363">
              <a:spcBef>
                <a:spcPts val="300"/>
              </a:spcBef>
            </a:pPr>
            <a:r>
              <a:rPr lang="en-US" altLang="zh-TW" sz="2000" dirty="0">
                <a:latin typeface="Calibri" panose="020F0502020204030204" pitchFamily="34" charset="0"/>
                <a:cs typeface="Calibri" panose="020F0502020204030204" pitchFamily="34" charset="0"/>
              </a:rPr>
              <a:t>	B:  Well, she </a:t>
            </a:r>
            <a:r>
              <a:rPr lang="en-US" altLang="zh-TW" sz="2000" i="1" dirty="0">
                <a:latin typeface="Calibri" panose="020F0502020204030204" pitchFamily="34" charset="0"/>
                <a:cs typeface="Calibri" panose="020F0502020204030204" pitchFamily="34" charset="0"/>
              </a:rPr>
              <a:t>can’t / may _________________ </a:t>
            </a:r>
            <a:r>
              <a:rPr lang="en-US" altLang="zh-TW" sz="2000" dirty="0">
                <a:latin typeface="Calibri" panose="020F0502020204030204" pitchFamily="34" charset="0"/>
                <a:cs typeface="Calibri" panose="020F0502020204030204" pitchFamily="34" charset="0"/>
              </a:rPr>
              <a:t>have forgotten (forget).</a:t>
            </a:r>
          </a:p>
          <a:p>
            <a:pPr marL="360363" indent="-360363">
              <a:spcBef>
                <a:spcPts val="300"/>
              </a:spcBef>
            </a:pPr>
            <a:r>
              <a:rPr lang="en-US" altLang="zh-TW" sz="2000" dirty="0">
                <a:latin typeface="Calibri" panose="020F0502020204030204" pitchFamily="34" charset="0"/>
                <a:cs typeface="Calibri" panose="020F0502020204030204" pitchFamily="34" charset="0"/>
              </a:rPr>
              <a:t>            She never forgets things.</a:t>
            </a:r>
          </a:p>
          <a:p>
            <a:pPr marL="360363" indent="-360363">
              <a:spcBef>
                <a:spcPts val="300"/>
              </a:spcBef>
            </a:pPr>
            <a:r>
              <a:rPr lang="en-US" altLang="zh-TW" sz="2000" dirty="0">
                <a:latin typeface="Calibri" panose="020F0502020204030204" pitchFamily="34" charset="0"/>
                <a:cs typeface="Calibri" panose="020F0502020204030204" pitchFamily="34" charset="0"/>
              </a:rPr>
              <a:t>2 	A:  Is Sandra here? I haven’t seen her today.</a:t>
            </a:r>
          </a:p>
          <a:p>
            <a:pPr marL="360363" indent="-360363">
              <a:spcBef>
                <a:spcPts val="300"/>
              </a:spcBef>
            </a:pPr>
            <a:r>
              <a:rPr lang="en-US" altLang="zh-TW" sz="2000" dirty="0">
                <a:latin typeface="Calibri" panose="020F0502020204030204" pitchFamily="34" charset="0"/>
                <a:cs typeface="Calibri" panose="020F0502020204030204" pitchFamily="34" charset="0"/>
              </a:rPr>
              <a:t>	B:  Yes, she’s here. She </a:t>
            </a:r>
            <a:r>
              <a:rPr lang="en-US" altLang="zh-TW" sz="2000" i="1" dirty="0">
                <a:latin typeface="Calibri" panose="020F0502020204030204" pitchFamily="34" charset="0"/>
                <a:cs typeface="Calibri" panose="020F0502020204030204" pitchFamily="34" charset="0"/>
              </a:rPr>
              <a:t>can’t / might _________________ </a:t>
            </a:r>
            <a:r>
              <a:rPr lang="en-US" altLang="zh-TW" sz="2000" dirty="0">
                <a:latin typeface="Calibri" panose="020F0502020204030204" pitchFamily="34" charset="0"/>
                <a:cs typeface="Calibri" panose="020F0502020204030204" pitchFamily="34" charset="0"/>
              </a:rPr>
              <a:t>(get) a coffee.</a:t>
            </a:r>
          </a:p>
          <a:p>
            <a:pPr marL="360363" indent="-360363">
              <a:spcBef>
                <a:spcPts val="300"/>
              </a:spcBef>
            </a:pPr>
            <a:r>
              <a:rPr lang="en-US" altLang="zh-TW" sz="2000" dirty="0">
                <a:latin typeface="Calibri" panose="020F0502020204030204" pitchFamily="34" charset="0"/>
                <a:cs typeface="Calibri" panose="020F0502020204030204" pitchFamily="34" charset="0"/>
              </a:rPr>
              <a:t>3 	A:  Who’s Tom talking to?</a:t>
            </a:r>
          </a:p>
          <a:p>
            <a:pPr marL="360363" indent="-360363">
              <a:spcBef>
                <a:spcPts val="300"/>
              </a:spcBef>
            </a:pPr>
            <a:r>
              <a:rPr lang="en-US" altLang="zh-TW" sz="2000" dirty="0">
                <a:latin typeface="Calibri" panose="020F0502020204030204" pitchFamily="34" charset="0"/>
                <a:cs typeface="Calibri" panose="020F0502020204030204" pitchFamily="34" charset="0"/>
              </a:rPr>
              <a:t>	B:  It </a:t>
            </a:r>
            <a:r>
              <a:rPr lang="en-US" altLang="zh-TW" sz="2000" i="1" dirty="0">
                <a:latin typeface="Calibri" panose="020F0502020204030204" pitchFamily="34" charset="0"/>
                <a:cs typeface="Calibri" panose="020F0502020204030204" pitchFamily="34" charset="0"/>
              </a:rPr>
              <a:t>may</a:t>
            </a:r>
            <a:r>
              <a:rPr lang="en-US" altLang="zh-TW" sz="2000" dirty="0">
                <a:latin typeface="Calibri" panose="020F0502020204030204" pitchFamily="34" charset="0"/>
                <a:cs typeface="Calibri" panose="020F0502020204030204" pitchFamily="34" charset="0"/>
              </a:rPr>
              <a:t> / </a:t>
            </a:r>
            <a:r>
              <a:rPr lang="en-US" altLang="zh-TW" sz="2000" i="1" dirty="0">
                <a:latin typeface="Calibri" panose="020F0502020204030204" pitchFamily="34" charset="0"/>
                <a:cs typeface="Calibri" panose="020F0502020204030204" pitchFamily="34" charset="0"/>
              </a:rPr>
              <a:t>must</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_________________ </a:t>
            </a:r>
            <a:r>
              <a:rPr lang="en-US" altLang="zh-TW" sz="2000" dirty="0">
                <a:latin typeface="Calibri" panose="020F0502020204030204" pitchFamily="34" charset="0"/>
                <a:cs typeface="Calibri" panose="020F0502020204030204" pitchFamily="34" charset="0"/>
              </a:rPr>
              <a:t>(be) his father. He said, ‘Hi, Dad.’</a:t>
            </a:r>
          </a:p>
          <a:p>
            <a:pPr marL="360363" indent="-360363">
              <a:spcBef>
                <a:spcPts val="300"/>
              </a:spcBef>
            </a:pPr>
            <a:r>
              <a:rPr lang="en-US" altLang="zh-TW" sz="2000" dirty="0">
                <a:latin typeface="Calibri" panose="020F0502020204030204" pitchFamily="34" charset="0"/>
                <a:cs typeface="Calibri" panose="020F0502020204030204" pitchFamily="34" charset="0"/>
              </a:rPr>
              <a:t>4 	A:  Why did the plane arrive late?</a:t>
            </a:r>
          </a:p>
          <a:p>
            <a:pPr marL="360363" indent="-360363">
              <a:spcBef>
                <a:spcPts val="300"/>
              </a:spcBef>
            </a:pPr>
            <a:r>
              <a:rPr lang="en-US" altLang="zh-TW" sz="2000" dirty="0">
                <a:latin typeface="Calibri" panose="020F0502020204030204" pitchFamily="34" charset="0"/>
                <a:cs typeface="Calibri" panose="020F0502020204030204" pitchFamily="34" charset="0"/>
              </a:rPr>
              <a:t>	B:  I don’t know. It </a:t>
            </a:r>
            <a:r>
              <a:rPr lang="en-US" altLang="zh-TW" sz="2000" i="1" dirty="0">
                <a:latin typeface="Calibri" panose="020F0502020204030204" pitchFamily="34" charset="0"/>
                <a:cs typeface="Calibri" panose="020F0502020204030204" pitchFamily="34" charset="0"/>
              </a:rPr>
              <a:t>could</a:t>
            </a:r>
            <a:r>
              <a:rPr lang="en-US" altLang="zh-TW" sz="2000" dirty="0">
                <a:latin typeface="Calibri" panose="020F0502020204030204" pitchFamily="34" charset="0"/>
                <a:cs typeface="Calibri" panose="020F0502020204030204" pitchFamily="34" charset="0"/>
              </a:rPr>
              <a:t> / </a:t>
            </a:r>
            <a:r>
              <a:rPr lang="en-US" altLang="zh-TW" sz="2000" i="1" dirty="0">
                <a:latin typeface="Calibri" panose="020F0502020204030204" pitchFamily="34" charset="0"/>
                <a:cs typeface="Calibri" panose="020F0502020204030204" pitchFamily="34" charset="0"/>
              </a:rPr>
              <a:t>mightn’t</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_________________ </a:t>
            </a:r>
            <a:r>
              <a:rPr lang="en-US" altLang="zh-TW" sz="2000" dirty="0">
                <a:latin typeface="Calibri" panose="020F0502020204030204" pitchFamily="34" charset="0"/>
                <a:cs typeface="Calibri" panose="020F0502020204030204" pitchFamily="34" charset="0"/>
              </a:rPr>
              <a:t>(take off) late.</a:t>
            </a:r>
          </a:p>
          <a:p>
            <a:pPr marL="360363" indent="-360363">
              <a:spcBef>
                <a:spcPts val="300"/>
              </a:spcBef>
            </a:pPr>
            <a:r>
              <a:rPr lang="en-US" altLang="zh-TW" sz="2000" dirty="0">
                <a:latin typeface="Calibri" panose="020F0502020204030204" pitchFamily="34" charset="0"/>
                <a:cs typeface="Calibri" panose="020F0502020204030204" pitchFamily="34" charset="0"/>
              </a:rPr>
              <a:t>5 	A:  Is Joe around? We’ve got a meeting.</a:t>
            </a:r>
          </a:p>
          <a:p>
            <a:pPr marL="360363" indent="-360363">
              <a:spcBef>
                <a:spcPts val="300"/>
              </a:spcBef>
            </a:pPr>
            <a:r>
              <a:rPr lang="en-US" altLang="zh-TW" sz="2000" dirty="0">
                <a:latin typeface="Calibri" panose="020F0502020204030204" pitchFamily="34" charset="0"/>
                <a:cs typeface="Calibri" panose="020F0502020204030204" pitchFamily="34" charset="0"/>
              </a:rPr>
              <a:t>	B:  Well, his computer is still on, so he </a:t>
            </a:r>
            <a:r>
              <a:rPr lang="en-US" altLang="zh-TW" sz="2000" i="1" dirty="0">
                <a:latin typeface="Calibri" panose="020F0502020204030204" pitchFamily="34" charset="0"/>
                <a:cs typeface="Calibri" panose="020F0502020204030204" pitchFamily="34" charset="0"/>
              </a:rPr>
              <a:t>can’t</a:t>
            </a:r>
            <a:r>
              <a:rPr lang="en-US" altLang="zh-TW" sz="2000" dirty="0">
                <a:latin typeface="Calibri" panose="020F0502020204030204" pitchFamily="34" charset="0"/>
                <a:cs typeface="Calibri" panose="020F0502020204030204" pitchFamily="34" charset="0"/>
              </a:rPr>
              <a:t> / </a:t>
            </a:r>
            <a:r>
              <a:rPr lang="en-US" altLang="zh-TW" sz="2000" i="1" dirty="0">
                <a:latin typeface="Calibri" panose="020F0502020204030204" pitchFamily="34" charset="0"/>
                <a:cs typeface="Calibri" panose="020F0502020204030204" pitchFamily="34" charset="0"/>
              </a:rPr>
              <a:t>must</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_________________</a:t>
            </a:r>
          </a:p>
          <a:p>
            <a:pPr marL="360363" indent="-360363">
              <a:spcBef>
                <a:spcPts val="300"/>
              </a:spcBef>
            </a:pPr>
            <a:r>
              <a:rPr lang="en-US" altLang="zh-TW" sz="2000" i="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(go out).</a:t>
            </a:r>
          </a:p>
          <a:p>
            <a:pPr marL="360363" indent="-360363">
              <a:spcBef>
                <a:spcPts val="300"/>
              </a:spcBef>
            </a:pPr>
            <a:r>
              <a:rPr lang="en-US" altLang="zh-TW" sz="2000" dirty="0">
                <a:latin typeface="Calibri" panose="020F0502020204030204" pitchFamily="34" charset="0"/>
                <a:cs typeface="Calibri" panose="020F0502020204030204" pitchFamily="34" charset="0"/>
              </a:rPr>
              <a:t>6 	A:  Why is Phil wearing odd socks?</a:t>
            </a:r>
          </a:p>
          <a:p>
            <a:pPr marL="360363" indent="-360363">
              <a:spcBef>
                <a:spcPts val="300"/>
              </a:spcBef>
            </a:pPr>
            <a:r>
              <a:rPr lang="en-US" altLang="zh-TW" sz="2000" dirty="0">
                <a:latin typeface="Calibri" panose="020F0502020204030204" pitchFamily="34" charset="0"/>
                <a:cs typeface="Calibri" panose="020F0502020204030204" pitchFamily="34" charset="0"/>
              </a:rPr>
              <a:t>	B:  He </a:t>
            </a:r>
            <a:r>
              <a:rPr lang="en-US" altLang="zh-TW" sz="2000" i="1" dirty="0">
                <a:latin typeface="Calibri" panose="020F0502020204030204" pitchFamily="34" charset="0"/>
                <a:cs typeface="Calibri" panose="020F0502020204030204" pitchFamily="34" charset="0"/>
              </a:rPr>
              <a:t>can’t</a:t>
            </a:r>
            <a:r>
              <a:rPr lang="en-US" altLang="zh-TW" sz="2000" dirty="0">
                <a:latin typeface="Calibri" panose="020F0502020204030204" pitchFamily="34" charset="0"/>
                <a:cs typeface="Calibri" panose="020F0502020204030204" pitchFamily="34" charset="0"/>
              </a:rPr>
              <a:t> / </a:t>
            </a:r>
            <a:r>
              <a:rPr lang="en-US" altLang="zh-TW" sz="2000" i="1" dirty="0">
                <a:latin typeface="Calibri" panose="020F0502020204030204" pitchFamily="34" charset="0"/>
                <a:cs typeface="Calibri" panose="020F0502020204030204" pitchFamily="34" charset="0"/>
              </a:rPr>
              <a:t>might</a:t>
            </a:r>
            <a:r>
              <a:rPr lang="en-US" altLang="zh-TW" sz="2000" dirty="0">
                <a:latin typeface="Calibri" panose="020F0502020204030204" pitchFamily="34" charset="0"/>
                <a:cs typeface="Calibri" panose="020F0502020204030204" pitchFamily="34" charset="0"/>
              </a:rPr>
              <a:t> </a:t>
            </a:r>
            <a:r>
              <a:rPr lang="en-US" altLang="zh-TW" sz="2000" i="1" dirty="0">
                <a:latin typeface="Calibri" panose="020F0502020204030204" pitchFamily="34" charset="0"/>
                <a:cs typeface="Calibri" panose="020F0502020204030204" pitchFamily="34" charset="0"/>
              </a:rPr>
              <a:t>_________________ </a:t>
            </a:r>
            <a:r>
              <a:rPr lang="en-US" altLang="zh-TW" sz="2000" dirty="0">
                <a:latin typeface="Calibri" panose="020F0502020204030204" pitchFamily="34" charset="0"/>
                <a:cs typeface="Calibri" panose="020F0502020204030204" pitchFamily="34" charset="0"/>
              </a:rPr>
              <a:t>(get dressed) in a hurry this</a:t>
            </a:r>
          </a:p>
          <a:p>
            <a:pPr marL="360363" indent="-360363">
              <a:spcBef>
                <a:spcPts val="300"/>
              </a:spcBef>
            </a:pPr>
            <a:r>
              <a:rPr lang="en-US" altLang="zh-TW" sz="2000" dirty="0">
                <a:latin typeface="Calibri" panose="020F0502020204030204" pitchFamily="34" charset="0"/>
                <a:cs typeface="Calibri" panose="020F0502020204030204" pitchFamily="34" charset="0"/>
              </a:rPr>
              <a:t>            morning.</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7ED1442E-D2C7-4EB7-A997-1AC357F789C2}"/>
              </a:ext>
            </a:extLst>
          </p:cNvPr>
          <p:cNvSpPr/>
          <p:nvPr/>
        </p:nvSpPr>
        <p:spPr>
          <a:xfrm>
            <a:off x="3872158" y="1409459"/>
            <a:ext cx="1720343" cy="400110"/>
          </a:xfrm>
          <a:prstGeom prst="rect">
            <a:avLst/>
          </a:prstGeom>
        </p:spPr>
        <p:txBody>
          <a:bodyPr wrap="none">
            <a:spAutoFit/>
          </a:bodyPr>
          <a:lstStyle/>
          <a:p>
            <a:r>
              <a:rPr lang="en-US" altLang="zh-TW" sz="2000" i="1" dirty="0">
                <a:solidFill>
                  <a:srgbClr val="0080FF"/>
                </a:solidFill>
                <a:latin typeface="Calibri" panose="020F0502020204030204" pitchFamily="34" charset="0"/>
              </a:rPr>
              <a:t>have forgotten</a:t>
            </a:r>
            <a:endParaRPr lang="zh-TW" altLang="en-US" sz="2000" i="1" dirty="0">
              <a:solidFill>
                <a:srgbClr val="0080FF"/>
              </a:solidFill>
              <a:latin typeface="Calibri" panose="020F0502020204030204" pitchFamily="34" charset="0"/>
            </a:endParaRPr>
          </a:p>
        </p:txBody>
      </p:sp>
      <p:sp>
        <p:nvSpPr>
          <p:cNvPr id="9" name="矩形 8">
            <a:extLst>
              <a:ext uri="{FF2B5EF4-FFF2-40B4-BE49-F238E27FC236}">
                <a16:creationId xmlns:a16="http://schemas.microsoft.com/office/drawing/2014/main" id="{7ED1442E-D2C7-4EB7-A997-1AC357F789C2}"/>
              </a:ext>
            </a:extLst>
          </p:cNvPr>
          <p:cNvSpPr/>
          <p:nvPr/>
        </p:nvSpPr>
        <p:spPr>
          <a:xfrm>
            <a:off x="5341632" y="2461656"/>
            <a:ext cx="1348446"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 getting</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7ED1442E-D2C7-4EB7-A997-1AC357F789C2}"/>
              </a:ext>
            </a:extLst>
          </p:cNvPr>
          <p:cNvSpPr/>
          <p:nvPr/>
        </p:nvSpPr>
        <p:spPr>
          <a:xfrm>
            <a:off x="3670440" y="3154971"/>
            <a:ext cx="439544"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7ED1442E-D2C7-4EB7-A997-1AC357F789C2}"/>
              </a:ext>
            </a:extLst>
          </p:cNvPr>
          <p:cNvSpPr/>
          <p:nvPr/>
        </p:nvSpPr>
        <p:spPr>
          <a:xfrm>
            <a:off x="4908107" y="3832529"/>
            <a:ext cx="18453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taken off</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7ED1442E-D2C7-4EB7-A997-1AC357F789C2}"/>
              </a:ext>
            </a:extLst>
          </p:cNvPr>
          <p:cNvSpPr/>
          <p:nvPr/>
        </p:nvSpPr>
        <p:spPr>
          <a:xfrm>
            <a:off x="6513916" y="4531173"/>
            <a:ext cx="1806905"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gone out</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7ED1442E-D2C7-4EB7-A997-1AC357F789C2}"/>
              </a:ext>
            </a:extLst>
          </p:cNvPr>
          <p:cNvSpPr/>
          <p:nvPr/>
        </p:nvSpPr>
        <p:spPr>
          <a:xfrm>
            <a:off x="3173102" y="5562653"/>
            <a:ext cx="2121093"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got dressed</a:t>
            </a:r>
            <a:endParaRPr lang="zh-TW" altLang="en-US" b="1" dirty="0">
              <a:solidFill>
                <a:srgbClr val="FF0066"/>
              </a:solidFill>
              <a:latin typeface="Segoe Print" panose="02000600000000000000" pitchFamily="2" charset="0"/>
            </a:endParaRPr>
          </a:p>
        </p:txBody>
      </p:sp>
      <p:cxnSp>
        <p:nvCxnSpPr>
          <p:cNvPr id="19" name="直線接點 18"/>
          <p:cNvCxnSpPr/>
          <p:nvPr/>
        </p:nvCxnSpPr>
        <p:spPr>
          <a:xfrm>
            <a:off x="3112399" y="1613713"/>
            <a:ext cx="565079" cy="0"/>
          </a:xfrm>
          <a:prstGeom prst="line">
            <a:avLst/>
          </a:prstGeom>
          <a:ln w="19050">
            <a:solidFill>
              <a:srgbClr val="0080FF"/>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3457363" y="2651403"/>
            <a:ext cx="57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1644089" y="3339102"/>
            <a:ext cx="468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V="1">
            <a:off x="3812381" y="4017195"/>
            <a:ext cx="900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5753194" y="4715839"/>
            <a:ext cx="565079"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1767154" y="5723041"/>
            <a:ext cx="565079"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BE0A25E-D444-4A57-AD7A-AC8C75058D60}"/>
              </a:ext>
            </a:extLst>
          </p:cNvPr>
          <p:cNvSpPr/>
          <p:nvPr/>
        </p:nvSpPr>
        <p:spPr>
          <a:xfrm>
            <a:off x="304909" y="309431"/>
            <a:ext cx="4388277"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image. Discuss the questions.</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823E4D21-36A5-47CF-8909-780BEC3718E7}"/>
              </a:ext>
            </a:extLst>
          </p:cNvPr>
          <p:cNvSpPr/>
          <p:nvPr/>
        </p:nvSpPr>
        <p:spPr>
          <a:xfrm>
            <a:off x="314639" y="4192078"/>
            <a:ext cx="8489131"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a conversation about the image. Check your ideas from Exercise 1.</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6p. 69</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8BA616AA-9649-48AD-B8B2-04FB4FAD119C}"/>
              </a:ext>
            </a:extLst>
          </p:cNvPr>
          <p:cNvSpPr/>
          <p:nvPr/>
        </p:nvSpPr>
        <p:spPr>
          <a:xfrm>
            <a:off x="6913632" y="46436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43</a:t>
            </a:r>
            <a:endParaRPr lang="zh-TW" altLang="en-US" dirty="0">
              <a:solidFill>
                <a:schemeClr val="bg1">
                  <a:lumMod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849CBECE-DF68-475F-8E0E-C0A3C9CF384F}"/>
              </a:ext>
            </a:extLst>
          </p:cNvPr>
          <p:cNvSpPr/>
          <p:nvPr/>
        </p:nvSpPr>
        <p:spPr>
          <a:xfrm>
            <a:off x="930775" y="2949158"/>
            <a:ext cx="7794936" cy="1238801"/>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Students’ own ideas</a:t>
            </a:r>
          </a:p>
          <a:p>
            <a:pPr>
              <a:spcBef>
                <a:spcPts val="300"/>
              </a:spcBef>
            </a:pPr>
            <a:r>
              <a:rPr lang="en-US" altLang="zh-TW" b="1" dirty="0">
                <a:solidFill>
                  <a:srgbClr val="FF0066"/>
                </a:solidFill>
                <a:latin typeface="Segoe Print" panose="02000600000000000000" pitchFamily="2" charset="0"/>
              </a:rPr>
              <a:t>Students may say: the cows look as if they’re in water or clouds. The activity in the sky, which may be parasailing, kiting or parachuting, is not clear.</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7870C775-22B2-475B-B31F-E91D3AAA31E4}"/>
              </a:ext>
            </a:extLst>
          </p:cNvPr>
          <p:cNvSpPr/>
          <p:nvPr/>
        </p:nvSpPr>
        <p:spPr>
          <a:xfrm>
            <a:off x="5220756" y="2458541"/>
            <a:ext cx="3654734" cy="338554"/>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Sunbathing cows in Andalusia, Spain</a:t>
            </a:r>
            <a:endParaRPr lang="zh-TW" altLang="en-US" sz="1600" dirty="0">
              <a:solidFill>
                <a:schemeClr val="tx1">
                  <a:lumMod val="85000"/>
                  <a:lumOff val="15000"/>
                </a:schemeClr>
              </a:solidFill>
              <a:latin typeface="Corbel" panose="020B0503020204020204" pitchFamily="34" charset="0"/>
            </a:endParaRPr>
          </a:p>
        </p:txBody>
      </p:sp>
      <p:sp>
        <p:nvSpPr>
          <p:cNvPr id="13" name="矩形 12">
            <a:extLst>
              <a:ext uri="{FF2B5EF4-FFF2-40B4-BE49-F238E27FC236}">
                <a16:creationId xmlns:a16="http://schemas.microsoft.com/office/drawing/2014/main" id="{6DCF3B10-AA4C-454D-A4E3-C87A88555371}"/>
              </a:ext>
            </a:extLst>
          </p:cNvPr>
          <p:cNvSpPr/>
          <p:nvPr/>
        </p:nvSpPr>
        <p:spPr>
          <a:xfrm>
            <a:off x="660688" y="1085450"/>
            <a:ext cx="4572000" cy="1862048"/>
          </a:xfrm>
          <a:prstGeom prst="rect">
            <a:avLst/>
          </a:prstGeom>
        </p:spPr>
        <p:txBody>
          <a:bodyPr>
            <a:spAutoFit/>
          </a:bodyPr>
          <a:lstStyle/>
          <a:p>
            <a:pPr marL="363538" indent="-363538">
              <a:spcBef>
                <a:spcPts val="600"/>
              </a:spcBef>
            </a:pPr>
            <a:r>
              <a:rPr lang="en-US" altLang="zh-TW" sz="2000" dirty="0">
                <a:latin typeface="Calibri" panose="020F0502020204030204" pitchFamily="34" charset="0"/>
              </a:rPr>
              <a:t>1 	Does it look like a painting or a photo?</a:t>
            </a:r>
          </a:p>
          <a:p>
            <a:pPr marL="363538" indent="-363538">
              <a:spcBef>
                <a:spcPts val="600"/>
              </a:spcBef>
            </a:pPr>
            <a:r>
              <a:rPr lang="en-US" altLang="zh-TW" sz="2000" dirty="0">
                <a:latin typeface="Calibri" panose="020F0502020204030204" pitchFamily="34" charset="0"/>
              </a:rPr>
              <a:t>2 	What is happening?</a:t>
            </a:r>
          </a:p>
          <a:p>
            <a:pPr marL="363538" indent="-363538">
              <a:spcBef>
                <a:spcPts val="600"/>
              </a:spcBef>
            </a:pPr>
            <a:r>
              <a:rPr lang="en-US" altLang="zh-TW" sz="2000" dirty="0">
                <a:latin typeface="Calibri" panose="020F0502020204030204" pitchFamily="34" charset="0"/>
              </a:rPr>
              <a:t>3 	What does it make you think about?</a:t>
            </a:r>
          </a:p>
          <a:p>
            <a:pPr marL="363538" indent="-363538">
              <a:spcBef>
                <a:spcPts val="600"/>
              </a:spcBef>
            </a:pPr>
            <a:r>
              <a:rPr lang="en-US" altLang="zh-TW" sz="2000" dirty="0">
                <a:latin typeface="Calibri" panose="020F0502020204030204" pitchFamily="34" charset="0"/>
              </a:rPr>
              <a:t>4 	Do you think the image has a message? What?</a:t>
            </a:r>
            <a:endParaRPr lang="zh-TW" altLang="en-US" sz="2000" dirty="0">
              <a:latin typeface="Calibri" panose="020F0502020204030204" pitchFamily="34" charset="0"/>
            </a:endParaRPr>
          </a:p>
        </p:txBody>
      </p:sp>
      <p:pic>
        <p:nvPicPr>
          <p:cNvPr id="3074" name="Picture 2"/>
          <p:cNvPicPr>
            <a:picLocks noChangeAspect="1" noChangeArrowheads="1"/>
          </p:cNvPicPr>
          <p:nvPr/>
        </p:nvPicPr>
        <p:blipFill>
          <a:blip r:embed="rId4" cstate="print"/>
          <a:srcRect/>
          <a:stretch>
            <a:fillRect/>
          </a:stretch>
        </p:blipFill>
        <p:spPr bwMode="auto">
          <a:xfrm>
            <a:off x="5254700" y="1"/>
            <a:ext cx="3889300" cy="2461098"/>
          </a:xfrm>
          <a:prstGeom prst="rect">
            <a:avLst/>
          </a:prstGeom>
          <a:noFill/>
          <a:ln w="9525">
            <a:noFill/>
            <a:miter lim="800000"/>
            <a:headEnd/>
            <a:tailEnd/>
          </a:ln>
        </p:spPr>
      </p:pic>
      <p:sp>
        <p:nvSpPr>
          <p:cNvPr id="16" name="矩形 15">
            <a:extLst>
              <a:ext uri="{FF2B5EF4-FFF2-40B4-BE49-F238E27FC236}">
                <a16:creationId xmlns:a16="http://schemas.microsoft.com/office/drawing/2014/main" id="{849CBECE-DF68-475F-8E0E-C0A3C9CF384F}"/>
              </a:ext>
            </a:extLst>
          </p:cNvPr>
          <p:cNvSpPr/>
          <p:nvPr/>
        </p:nvSpPr>
        <p:spPr>
          <a:xfrm>
            <a:off x="930775" y="4828275"/>
            <a:ext cx="7794936" cy="96180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It’s a photo.</a:t>
            </a:r>
          </a:p>
          <a:p>
            <a:pPr marL="360363" indent="-360363">
              <a:spcBef>
                <a:spcPts val="300"/>
              </a:spcBef>
            </a:pPr>
            <a:r>
              <a:rPr lang="en-US" altLang="zh-TW" b="1" dirty="0">
                <a:solidFill>
                  <a:srgbClr val="FF0066"/>
                </a:solidFill>
                <a:latin typeface="Segoe Print" panose="02000600000000000000" pitchFamily="2" charset="0"/>
              </a:rPr>
              <a:t>2 	Cows are sitting on the sand on a beach while people are parasailing over the beach or sea in the background.</a:t>
            </a:r>
            <a:endParaRPr lang="zh-TW" altLang="en-US" b="1" dirty="0">
              <a:solidFill>
                <a:srgbClr val="FF0066"/>
              </a:solidFill>
              <a:latin typeface="Segoe Print" panose="02000600000000000000" pitchFamily="2" charset="0"/>
            </a:endParaRPr>
          </a:p>
        </p:txBody>
      </p:sp>
      <p:pic>
        <p:nvPicPr>
          <p:cNvPr id="2" name="life_2e_intermediate_sb_track_4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41787" y="4544097"/>
            <a:ext cx="609600" cy="609600"/>
          </a:xfrm>
          <a:prstGeom prst="rect">
            <a:avLst/>
          </a:prstGeom>
        </p:spPr>
      </p:pic>
    </p:spTree>
    <p:extLst>
      <p:ext uri="{BB962C8B-B14F-4D97-AF65-F5344CB8AC3E}">
        <p14:creationId xmlns:p14="http://schemas.microsoft.com/office/powerpoint/2010/main"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wipe(left)">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wipe(left)">
                                      <p:cBhvr>
                                        <p:cTn id="1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66951" fill="hold"/>
                                        <p:tgtEl>
                                          <p:spTgt spid="2"/>
                                        </p:tgtEl>
                                      </p:cBhvr>
                                    </p:cmd>
                                  </p:childTnLst>
                                </p:cTn>
                              </p:par>
                            </p:childTnLst>
                          </p:cTn>
                        </p:par>
                      </p:childTnLst>
                    </p:cTn>
                  </p:par>
                </p:childTnLst>
              </p:cTn>
              <p:nextCondLst>
                <p:cond evt="onClick" delay="0">
                  <p:tgtEl>
                    <p:spTgt spid="2"/>
                  </p:tgtEl>
                </p:cond>
              </p:nextCondLst>
            </p:seq>
            <p:audio>
              <p:cMediaNode vol="80000">
                <p:cTn id="23" fill="hold" display="0">
                  <p:stCondLst>
                    <p:cond delay="indefinite"/>
                  </p:stCondLst>
                  <p:endCondLst>
                    <p:cond evt="onStopAudio" delay="0">
                      <p:tgtEl>
                        <p:sldTgt/>
                      </p:tgtEl>
                    </p:cond>
                  </p:endCondLst>
                </p:cTn>
                <p:tgtEl>
                  <p:spTgt spid="2"/>
                </p:tgtEl>
              </p:cMediaNode>
            </p:audio>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21DEABF0-D0BA-44A0-A586-1F297E68F915}"/>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solidFill>
                  <a:srgbClr val="E60000"/>
                </a:solidFill>
                <a:latin typeface="Calibri" panose="020F0502020204030204" pitchFamily="34" charset="0"/>
              </a:rPr>
              <a:t>Pronunciation  </a:t>
            </a:r>
            <a:r>
              <a:rPr lang="en-US" altLang="zh-TW" sz="2000" b="1" dirty="0">
                <a:solidFill>
                  <a:schemeClr val="tx1">
                    <a:lumMod val="65000"/>
                    <a:lumOff val="35000"/>
                  </a:schemeClr>
                </a:solidFill>
                <a:latin typeface="Calibri" panose="020F0502020204030204" pitchFamily="34" charset="0"/>
              </a:rPr>
              <a:t>weak form of </a:t>
            </a:r>
            <a:r>
              <a:rPr lang="en-US" altLang="zh-TW" sz="2000" b="1" i="1" dirty="0">
                <a:solidFill>
                  <a:schemeClr val="tx1">
                    <a:lumMod val="65000"/>
                    <a:lumOff val="35000"/>
                  </a:schemeClr>
                </a:solidFill>
                <a:latin typeface="Calibri" panose="020F0502020204030204" pitchFamily="34" charset="0"/>
              </a:rPr>
              <a:t>have</a:t>
            </a:r>
            <a:endParaRPr lang="zh-TW" altLang="en-US" sz="2000" b="1" i="1" dirty="0">
              <a:solidFill>
                <a:schemeClr val="tx1">
                  <a:lumMod val="65000"/>
                  <a:lumOff val="35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4CF8B30B-BD8E-41DC-BF96-D7FDEACBDFEC}"/>
              </a:ext>
            </a:extLst>
          </p:cNvPr>
          <p:cNvSpPr/>
          <p:nvPr/>
        </p:nvSpPr>
        <p:spPr>
          <a:xfrm>
            <a:off x="305450" y="816943"/>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conversations from Exercise 10 and check your answers. Is </a:t>
            </a:r>
            <a:r>
              <a:rPr lang="en-US" altLang="zh-TW" sz="2000" i="1" dirty="0">
                <a:latin typeface="Calibri" panose="020F0502020204030204" pitchFamily="34" charset="0"/>
                <a:cs typeface="Calibri" panose="020F0502020204030204" pitchFamily="34" charset="0"/>
              </a:rPr>
              <a:t>have </a:t>
            </a:r>
            <a:r>
              <a:rPr lang="en-US" altLang="zh-TW" sz="2000" dirty="0">
                <a:latin typeface="Calibri" panose="020F0502020204030204" pitchFamily="34" charset="0"/>
                <a:cs typeface="Calibri" panose="020F0502020204030204" pitchFamily="34" charset="0"/>
              </a:rPr>
              <a:t>in past modals pronounced /</a:t>
            </a:r>
            <a:r>
              <a:rPr lang="en-US" altLang="zh-TW" sz="2000" dirty="0" err="1">
                <a:latin typeface="Calibri" panose="020F0502020204030204" pitchFamily="34" charset="0"/>
                <a:cs typeface="Calibri" panose="020F0502020204030204" pitchFamily="34" charset="0"/>
              </a:rPr>
              <a:t>hæv</a:t>
            </a:r>
            <a:r>
              <a:rPr lang="en-US" altLang="zh-TW" sz="2000" dirty="0">
                <a:latin typeface="Calibri" panose="020F0502020204030204" pitchFamily="34" charset="0"/>
                <a:cs typeface="Calibri" panose="020F0502020204030204" pitchFamily="34" charset="0"/>
              </a:rPr>
              <a:t>/ or /</a:t>
            </a:r>
            <a:r>
              <a:rPr lang="en-US" altLang="zh-TW" sz="2000" dirty="0" err="1">
                <a:latin typeface="Calibri" panose="020F0502020204030204" pitchFamily="34" charset="0"/>
                <a:cs typeface="Calibri" panose="020F0502020204030204" pitchFamily="34" charset="0"/>
              </a:rPr>
              <a:t>həv</a:t>
            </a:r>
            <a:r>
              <a:rPr lang="en-US" altLang="zh-TW" sz="2000" dirty="0">
                <a:latin typeface="Calibri" panose="020F0502020204030204" pitchFamily="34" charset="0"/>
                <a:cs typeface="Calibri" panose="020F0502020204030204" pitchFamily="34" charset="0"/>
              </a:rPr>
              <a:t>/? Is the </a:t>
            </a:r>
            <a:r>
              <a:rPr lang="en-US" altLang="zh-TW" sz="2000" i="1" dirty="0">
                <a:latin typeface="Calibri" panose="020F0502020204030204" pitchFamily="34" charset="0"/>
                <a:cs typeface="Calibri" panose="020F0502020204030204" pitchFamily="34" charset="0"/>
              </a:rPr>
              <a:t>h</a:t>
            </a:r>
            <a:r>
              <a:rPr lang="en-US" altLang="zh-TW" sz="2000" dirty="0">
                <a:latin typeface="Calibri" panose="020F0502020204030204" pitchFamily="34" charset="0"/>
                <a:cs typeface="Calibri" panose="020F0502020204030204" pitchFamily="34" charset="0"/>
              </a:rPr>
              <a:t> pronounced?</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91CC86A4-26D7-4FE8-B9CA-08A713AD4248}"/>
              </a:ext>
            </a:extLst>
          </p:cNvPr>
          <p:cNvSpPr/>
          <p:nvPr/>
        </p:nvSpPr>
        <p:spPr>
          <a:xfrm>
            <a:off x="316336" y="2445835"/>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Read the conversations aloud. Pay attention to your pronunciation of </a:t>
            </a:r>
            <a:r>
              <a:rPr lang="en-US" altLang="zh-TW" sz="2000" i="1" dirty="0">
                <a:latin typeface="Calibri" panose="020F0502020204030204" pitchFamily="34" charset="0"/>
                <a:cs typeface="Calibri" panose="020F0502020204030204" pitchFamily="34" charset="0"/>
              </a:rPr>
              <a:t>have</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941D0444-4D59-49E0-B611-0F2DC167AB03}"/>
              </a:ext>
            </a:extLst>
          </p:cNvPr>
          <p:cNvSpPr/>
          <p:nvPr/>
        </p:nvSpPr>
        <p:spPr>
          <a:xfrm>
            <a:off x="7505628" y="1273433"/>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48</a:t>
            </a:r>
            <a:endParaRPr lang="zh-TW" altLang="en-US" dirty="0">
              <a:solidFill>
                <a:schemeClr val="bg1">
                  <a:lumMod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4179DA63-4B1A-474F-B22A-9DB6ECE0558C}"/>
              </a:ext>
            </a:extLst>
          </p:cNvPr>
          <p:cNvSpPr/>
          <p:nvPr/>
        </p:nvSpPr>
        <p:spPr>
          <a:xfrm>
            <a:off x="712691" y="1616000"/>
            <a:ext cx="7546092" cy="646331"/>
          </a:xfrm>
          <a:prstGeom prst="rect">
            <a:avLst/>
          </a:prstGeom>
        </p:spPr>
        <p:txBody>
          <a:bodyPr wrap="square">
            <a:spAutoFit/>
          </a:bodyPr>
          <a:lstStyle/>
          <a:p>
            <a:r>
              <a:rPr lang="en-US" altLang="zh-TW" b="1" i="1" dirty="0">
                <a:solidFill>
                  <a:srgbClr val="FF0066"/>
                </a:solidFill>
                <a:latin typeface="Segoe Print" panose="02000600000000000000" pitchFamily="2" charset="0"/>
              </a:rPr>
              <a:t>Have</a:t>
            </a:r>
            <a:r>
              <a:rPr lang="en-US" altLang="zh-TW" b="1" dirty="0">
                <a:solidFill>
                  <a:srgbClr val="FF0066"/>
                </a:solidFill>
                <a:latin typeface="Segoe Print" panose="02000600000000000000" pitchFamily="2" charset="0"/>
              </a:rPr>
              <a:t> is an auxiliary verb. It is pronounced /(h)</a:t>
            </a:r>
            <a:r>
              <a:rPr lang="en-US" altLang="zh-TW" b="1" dirty="0" err="1">
                <a:solidFill>
                  <a:srgbClr val="FF0066"/>
                </a:solidFill>
                <a:latin typeface="Segoe Print" panose="02000600000000000000" pitchFamily="2" charset="0"/>
              </a:rPr>
              <a:t>əv</a:t>
            </a:r>
            <a:r>
              <a:rPr lang="en-US" altLang="zh-TW" b="1" dirty="0">
                <a:solidFill>
                  <a:srgbClr val="FF0066"/>
                </a:solidFill>
                <a:latin typeface="Segoe Print" panose="02000600000000000000" pitchFamily="2" charset="0"/>
              </a:rPr>
              <a:t>/ in these</a:t>
            </a:r>
          </a:p>
          <a:p>
            <a:r>
              <a:rPr lang="en-US" altLang="zh-TW" b="1" dirty="0">
                <a:solidFill>
                  <a:srgbClr val="FF0066"/>
                </a:solidFill>
                <a:latin typeface="Segoe Print" panose="02000600000000000000" pitchFamily="2" charset="0"/>
              </a:rPr>
              <a:t>sentences.</a:t>
            </a:r>
            <a:endParaRPr lang="zh-TW" altLang="en-US" b="1" dirty="0">
              <a:solidFill>
                <a:srgbClr val="FF0066"/>
              </a:solidFill>
              <a:latin typeface="Segoe Print" panose="02000600000000000000" pitchFamily="2" charset="0"/>
            </a:endParaRPr>
          </a:p>
        </p:txBody>
      </p:sp>
      <p:pic>
        <p:nvPicPr>
          <p:cNvPr id="2" name="life_2e_intermediate_sb_track_4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962" y="1191908"/>
            <a:ext cx="609600" cy="609600"/>
          </a:xfrm>
          <a:prstGeom prst="rect">
            <a:avLst/>
          </a:prstGeom>
        </p:spPr>
      </p:pic>
    </p:spTree>
    <p:extLst>
      <p:ext uri="{BB962C8B-B14F-4D97-AF65-F5344CB8AC3E}">
        <p14:creationId xmlns:p14="http://schemas.microsoft.com/office/powerpoint/2010/main" val="25208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8006"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comments and think of situations when you might say these things.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2" name="矩形 11">
            <a:extLst>
              <a:ext uri="{FF2B5EF4-FFF2-40B4-BE49-F238E27FC236}">
                <a16:creationId xmlns:a16="http://schemas.microsoft.com/office/drawing/2014/main" id="{B2A53E07-7011-42FA-861F-E52F34337348}"/>
              </a:ext>
            </a:extLst>
          </p:cNvPr>
          <p:cNvSpPr/>
          <p:nvPr/>
        </p:nvSpPr>
        <p:spPr>
          <a:xfrm>
            <a:off x="666520" y="1662330"/>
            <a:ext cx="5976651" cy="3631763"/>
          </a:xfrm>
          <a:prstGeom prst="rect">
            <a:avLst/>
          </a:prstGeom>
        </p:spPr>
        <p:txBody>
          <a:bodyPr wrap="square">
            <a:spAutoFit/>
          </a:bodyPr>
          <a:lstStyle/>
          <a:p>
            <a:pPr marL="360363" indent="-360363">
              <a:spcBef>
                <a:spcPts val="1200"/>
              </a:spcBef>
            </a:pPr>
            <a:r>
              <a:rPr lang="en-US" altLang="zh-TW" sz="2000" dirty="0">
                <a:latin typeface="Calibri" panose="020F0502020204030204" pitchFamily="34" charset="0"/>
                <a:cs typeface="Calibri" panose="020F0502020204030204" pitchFamily="34" charset="0"/>
              </a:rPr>
              <a:t>1 	You must have forgotten to plug it in.</a:t>
            </a:r>
          </a:p>
          <a:p>
            <a:pPr marL="360363" indent="-360363">
              <a:spcBef>
                <a:spcPts val="1200"/>
              </a:spcBef>
            </a:pPr>
            <a:r>
              <a:rPr lang="en-US" altLang="zh-TW" sz="2000" dirty="0">
                <a:latin typeface="Calibri" panose="020F0502020204030204" pitchFamily="34" charset="0"/>
                <a:cs typeface="Calibri" panose="020F0502020204030204" pitchFamily="34" charset="0"/>
              </a:rPr>
              <a:t>2 	They may have lost your application.</a:t>
            </a:r>
          </a:p>
          <a:p>
            <a:pPr marL="360363" indent="-360363">
              <a:spcBef>
                <a:spcPts val="1200"/>
              </a:spcBef>
            </a:pPr>
            <a:r>
              <a:rPr lang="en-US" altLang="zh-TW" sz="2000" dirty="0">
                <a:latin typeface="Calibri" panose="020F0502020204030204" pitchFamily="34" charset="0"/>
                <a:cs typeface="Calibri" panose="020F0502020204030204" pitchFamily="34" charset="0"/>
              </a:rPr>
              <a:t>3 	They must be at home.</a:t>
            </a:r>
          </a:p>
          <a:p>
            <a:pPr marL="360363" indent="-360363">
              <a:spcBef>
                <a:spcPts val="1200"/>
              </a:spcBef>
            </a:pPr>
            <a:r>
              <a:rPr lang="en-US" altLang="zh-TW" sz="2000" dirty="0">
                <a:latin typeface="Calibri" panose="020F0502020204030204" pitchFamily="34" charset="0"/>
                <a:cs typeface="Calibri" panose="020F0502020204030204" pitchFamily="34" charset="0"/>
              </a:rPr>
              <a:t>4 	You might have dropped it on the way here.</a:t>
            </a:r>
          </a:p>
          <a:p>
            <a:pPr marL="360363" indent="-360363">
              <a:spcBef>
                <a:spcPts val="1200"/>
              </a:spcBef>
            </a:pPr>
            <a:r>
              <a:rPr lang="en-US" altLang="zh-TW" sz="2000" dirty="0">
                <a:latin typeface="Calibri" panose="020F0502020204030204" pitchFamily="34" charset="0"/>
                <a:cs typeface="Calibri" panose="020F0502020204030204" pitchFamily="34" charset="0"/>
              </a:rPr>
              <a:t>5 	He must have forgotten to pick it up.</a:t>
            </a:r>
          </a:p>
          <a:p>
            <a:pPr marL="360363" indent="-360363">
              <a:spcBef>
                <a:spcPts val="1200"/>
              </a:spcBef>
            </a:pPr>
            <a:r>
              <a:rPr lang="en-US" altLang="zh-TW" sz="2000" dirty="0">
                <a:latin typeface="Calibri" panose="020F0502020204030204" pitchFamily="34" charset="0"/>
                <a:cs typeface="Calibri" panose="020F0502020204030204" pitchFamily="34" charset="0"/>
              </a:rPr>
              <a:t>6 	She can’t have finished so quickly.</a:t>
            </a:r>
          </a:p>
          <a:p>
            <a:pPr marL="360363" indent="-360363">
              <a:spcBef>
                <a:spcPts val="1200"/>
              </a:spcBef>
            </a:pPr>
            <a:r>
              <a:rPr lang="en-US" altLang="zh-TW" sz="2000" dirty="0">
                <a:latin typeface="Calibri" panose="020F0502020204030204" pitchFamily="34" charset="0"/>
                <a:cs typeface="Calibri" panose="020F0502020204030204" pitchFamily="34" charset="0"/>
              </a:rPr>
              <a:t>7 	They might be stuck in traffic.</a:t>
            </a:r>
          </a:p>
          <a:p>
            <a:pPr marL="360363" indent="-360363">
              <a:spcBef>
                <a:spcPts val="1200"/>
              </a:spcBef>
            </a:pPr>
            <a:r>
              <a:rPr lang="en-US" altLang="zh-TW" sz="2000" dirty="0">
                <a:latin typeface="Calibri" panose="020F0502020204030204" pitchFamily="34" charset="0"/>
                <a:cs typeface="Calibri" panose="020F0502020204030204" pitchFamily="34" charset="0"/>
              </a:rPr>
              <a:t>8 	You must have spent it on something.</a:t>
            </a:r>
            <a:endParaRPr lang="zh-TW" altLang="en-US" sz="2000" dirty="0">
              <a:latin typeface="Calibri" panose="020F0502020204030204" pitchFamily="34" charset="0"/>
              <a:cs typeface="Calibri" panose="020F0502020204030204" pitchFamily="34" charset="0"/>
            </a:endParaRPr>
          </a:p>
        </p:txBody>
      </p:sp>
      <p:sp>
        <p:nvSpPr>
          <p:cNvPr id="25" name="矩形 24">
            <a:extLst>
              <a:ext uri="{FF2B5EF4-FFF2-40B4-BE49-F238E27FC236}">
                <a16:creationId xmlns:a16="http://schemas.microsoft.com/office/drawing/2014/main" id="{EEEDC5DB-46D9-475F-B27D-6242B7A24282}"/>
              </a:ext>
            </a:extLst>
          </p:cNvPr>
          <p:cNvSpPr/>
          <p:nvPr/>
        </p:nvSpPr>
        <p:spPr>
          <a:xfrm>
            <a:off x="1150995" y="5449578"/>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37700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wipe(left)">
                                      <p:cBhvr>
                                        <p:cTn id="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445493" y="1021756"/>
            <a:ext cx="8328117" cy="4308872"/>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1 	An electrical device failed to work (e.g. washing machine, phone) or ran out of battery (e.g. phone, tablet, baby monitor).</a:t>
            </a:r>
          </a:p>
          <a:p>
            <a:pPr marL="360363" indent="-360363">
              <a:spcBef>
                <a:spcPts val="600"/>
              </a:spcBef>
            </a:pPr>
            <a:r>
              <a:rPr lang="en-US" altLang="zh-TW" b="1" dirty="0">
                <a:solidFill>
                  <a:srgbClr val="FF0066"/>
                </a:solidFill>
                <a:latin typeface="Segoe Print" panose="02000600000000000000" pitchFamily="2" charset="0"/>
              </a:rPr>
              <a:t>2 	Somebody has not been invited for interview or not received a reply of any sort to something (e.g. a job) they applied for.</a:t>
            </a:r>
          </a:p>
          <a:p>
            <a:pPr marL="360363" indent="-360363">
              <a:spcBef>
                <a:spcPts val="600"/>
              </a:spcBef>
            </a:pPr>
            <a:r>
              <a:rPr lang="en-US" altLang="zh-TW" b="1" dirty="0">
                <a:solidFill>
                  <a:srgbClr val="FF0066"/>
                </a:solidFill>
                <a:latin typeface="Segoe Print" panose="02000600000000000000" pitchFamily="2" charset="0"/>
              </a:rPr>
              <a:t>3 	arriving a house with lights on; arriving at an event to find somebody hasn’t come </a:t>
            </a:r>
          </a:p>
          <a:p>
            <a:pPr marL="360363" indent="-360363">
              <a:spcBef>
                <a:spcPts val="600"/>
              </a:spcBef>
            </a:pPr>
            <a:r>
              <a:rPr lang="en-US" altLang="zh-TW" b="1" dirty="0">
                <a:solidFill>
                  <a:srgbClr val="FF0066"/>
                </a:solidFill>
                <a:latin typeface="Segoe Print" panose="02000600000000000000" pitchFamily="2" charset="0"/>
              </a:rPr>
              <a:t>4 	something lost – a bag, a key, a phone</a:t>
            </a:r>
          </a:p>
          <a:p>
            <a:pPr marL="360363" indent="-360363">
              <a:spcBef>
                <a:spcPts val="600"/>
              </a:spcBef>
            </a:pPr>
            <a:r>
              <a:rPr lang="en-US" altLang="zh-TW" b="1" dirty="0">
                <a:solidFill>
                  <a:srgbClr val="FF0066"/>
                </a:solidFill>
                <a:latin typeface="Segoe Print" panose="02000600000000000000" pitchFamily="2" charset="0"/>
              </a:rPr>
              <a:t>5 	‘It’ could be a letter or package. ‘He’ didn’t stop at the post office to get it.</a:t>
            </a:r>
          </a:p>
          <a:p>
            <a:pPr marL="360363" indent="-360363">
              <a:spcBef>
                <a:spcPts val="600"/>
              </a:spcBef>
            </a:pPr>
            <a:r>
              <a:rPr lang="en-US" altLang="zh-TW" b="1" dirty="0">
                <a:solidFill>
                  <a:srgbClr val="FF0066"/>
                </a:solidFill>
                <a:latin typeface="Segoe Print" panose="02000600000000000000" pitchFamily="2" charset="0"/>
              </a:rPr>
              <a:t>6 	Somebody is sitting in an exam room but not writing anything.</a:t>
            </a:r>
          </a:p>
          <a:p>
            <a:pPr marL="360363" indent="-360363">
              <a:spcBef>
                <a:spcPts val="600"/>
              </a:spcBef>
            </a:pPr>
            <a:r>
              <a:rPr lang="en-US" altLang="zh-TW" b="1" dirty="0">
                <a:solidFill>
                  <a:srgbClr val="FF0066"/>
                </a:solidFill>
                <a:latin typeface="Segoe Print" panose="02000600000000000000" pitchFamily="2" charset="0"/>
              </a:rPr>
              <a:t>7 	Somebody is late.</a:t>
            </a:r>
          </a:p>
          <a:p>
            <a:pPr marL="360363" indent="-360363">
              <a:spcBef>
                <a:spcPts val="600"/>
              </a:spcBef>
            </a:pPr>
            <a:r>
              <a:rPr lang="en-US" altLang="zh-TW" b="1" dirty="0">
                <a:solidFill>
                  <a:srgbClr val="FF0066"/>
                </a:solidFill>
                <a:latin typeface="Segoe Print" panose="02000600000000000000" pitchFamily="2" charset="0"/>
              </a:rPr>
              <a:t>8 	Somebody can’t find some money – their wallet seems empty.</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463424" y="511313"/>
            <a:ext cx="6416991"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Exercise 12</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wipe(left)">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6b-p. 73</a:t>
            </a:r>
            <a:endParaRPr lang="zh-TW" altLang="en-US" sz="1200" b="1" dirty="0">
              <a:solidFill>
                <a:schemeClr val="tx1">
                  <a:lumMod val="50000"/>
                  <a:lumOff val="50000"/>
                </a:schemeClr>
              </a:solidFill>
              <a:latin typeface="Calibri" panose="020F0502020204030204" pitchFamily="34" charset="0"/>
            </a:endParaRPr>
          </a:p>
        </p:txBody>
      </p:sp>
      <p:sp>
        <p:nvSpPr>
          <p:cNvPr id="24" name="矩形 23">
            <a:extLst>
              <a:ext uri="{FF2B5EF4-FFF2-40B4-BE49-F238E27FC236}">
                <a16:creationId xmlns:a16="http://schemas.microsoft.com/office/drawing/2014/main" id="{093825F3-146A-4A71-B19F-2728BDCAE292}"/>
              </a:ext>
            </a:extLst>
          </p:cNvPr>
          <p:cNvSpPr/>
          <p:nvPr/>
        </p:nvSpPr>
        <p:spPr>
          <a:xfrm>
            <a:off x="681757" y="1140718"/>
            <a:ext cx="8122013" cy="1169551"/>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Oh no! The battery’s flat on my phone</a:t>
            </a:r>
          </a:p>
          <a:p>
            <a:pPr marL="360363" indent="-360363">
              <a:spcBef>
                <a:spcPts val="600"/>
              </a:spcBef>
            </a:pPr>
            <a:r>
              <a:rPr lang="en-US" altLang="zh-TW" sz="2000" i="1" dirty="0">
                <a:solidFill>
                  <a:srgbClr val="0080FF"/>
                </a:solidFill>
                <a:latin typeface="Calibri" panose="020F0502020204030204" pitchFamily="34" charset="0"/>
              </a:rPr>
              <a:t>B: 	You </a:t>
            </a:r>
            <a:r>
              <a:rPr lang="en-US" altLang="zh-TW" sz="2000" b="1" i="1" dirty="0">
                <a:solidFill>
                  <a:srgbClr val="0080FF"/>
                </a:solidFill>
                <a:latin typeface="Calibri" panose="020F0502020204030204" pitchFamily="34" charset="0"/>
              </a:rPr>
              <a:t>must have forgotten </a:t>
            </a:r>
            <a:r>
              <a:rPr lang="en-US" altLang="zh-TW" sz="2000" i="1" dirty="0">
                <a:solidFill>
                  <a:srgbClr val="0080FF"/>
                </a:solidFill>
                <a:latin typeface="Calibri" panose="020F0502020204030204" pitchFamily="34" charset="0"/>
              </a:rPr>
              <a:t>to plug it in. Do you want to use mine?</a:t>
            </a:r>
          </a:p>
          <a:p>
            <a:pPr marL="360363" indent="-360363">
              <a:spcBef>
                <a:spcPts val="600"/>
              </a:spcBef>
            </a:pPr>
            <a:r>
              <a:rPr lang="en-US" altLang="zh-TW" sz="2000" i="1" dirty="0">
                <a:solidFill>
                  <a:srgbClr val="0080FF"/>
                </a:solidFill>
                <a:latin typeface="Calibri" panose="020F0502020204030204" pitchFamily="34" charset="0"/>
              </a:rPr>
              <a:t>A: 	Thanks, but the number I need is in my contacts – I can’t remember it.</a:t>
            </a:r>
            <a:endParaRPr lang="zh-TW" altLang="en-US" sz="2000" i="1" dirty="0">
              <a:solidFill>
                <a:srgbClr val="0080FF"/>
              </a:solidFill>
              <a:latin typeface="Calibri" panose="020F0502020204030204" pitchFamily="34" charset="0"/>
            </a:endParaRPr>
          </a:p>
        </p:txBody>
      </p:sp>
      <p:sp>
        <p:nvSpPr>
          <p:cNvPr id="25" name="矩形 24">
            <a:extLst>
              <a:ext uri="{FF2B5EF4-FFF2-40B4-BE49-F238E27FC236}">
                <a16:creationId xmlns:a16="http://schemas.microsoft.com/office/drawing/2014/main" id="{8A200C50-13FC-44EF-AC1B-710A4704879A}"/>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Imagine you are in the situations in Exercise 12. Have conversations that include the comments. Take turns to begin.</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96048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82448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6c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Lost and found?</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813580"/>
            <a:ext cx="480056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Look at the photo and the caption. Which of these statements could be true?</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5" y="1126007"/>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12" name="矩形 11">
            <a:extLst>
              <a:ext uri="{FF2B5EF4-FFF2-40B4-BE49-F238E27FC236}">
                <a16:creationId xmlns:a16="http://schemas.microsoft.com/office/drawing/2014/main" id="{305E49EB-B0E7-46D8-9F69-BB4E9F60C67E}"/>
              </a:ext>
            </a:extLst>
          </p:cNvPr>
          <p:cNvSpPr/>
          <p:nvPr/>
        </p:nvSpPr>
        <p:spPr>
          <a:xfrm>
            <a:off x="348195" y="4108410"/>
            <a:ext cx="8425032"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first article quickly. Check your ideas from Exercise 1.</a:t>
            </a:r>
            <a:endParaRPr lang="zh-TW" altLang="en-US" sz="2000" dirty="0">
              <a:latin typeface="Calibri" panose="020F0502020204030204" pitchFamily="34" charset="0"/>
            </a:endParaRPr>
          </a:p>
        </p:txBody>
      </p:sp>
      <p:sp>
        <p:nvSpPr>
          <p:cNvPr id="19" name="矩形 18">
            <a:extLst>
              <a:ext uri="{FF2B5EF4-FFF2-40B4-BE49-F238E27FC236}">
                <a16:creationId xmlns:a16="http://schemas.microsoft.com/office/drawing/2014/main" id="{7D3ED36A-812C-48AB-A543-0D20AB6DEB63}"/>
              </a:ext>
            </a:extLst>
          </p:cNvPr>
          <p:cNvSpPr/>
          <p:nvPr/>
        </p:nvSpPr>
        <p:spPr>
          <a:xfrm>
            <a:off x="756968" y="4596808"/>
            <a:ext cx="8009345" cy="1754326"/>
          </a:xfrm>
          <a:prstGeom prst="rect">
            <a:avLst/>
          </a:prstGeom>
        </p:spPr>
        <p:txBody>
          <a:bodyPr wrap="square">
            <a:spAutoFit/>
          </a:bodyPr>
          <a:lstStyle/>
          <a:p>
            <a:r>
              <a:rPr lang="en-US" altLang="zh-TW" b="1" dirty="0">
                <a:solidFill>
                  <a:srgbClr val="FF0066"/>
                </a:solidFill>
                <a:latin typeface="Segoe Print" panose="02000600000000000000" pitchFamily="2" charset="0"/>
              </a:rPr>
              <a:t>Statements 1 and 2 are true.</a:t>
            </a:r>
          </a:p>
          <a:p>
            <a:r>
              <a:rPr lang="en-US" altLang="zh-TW" b="1" dirty="0">
                <a:solidFill>
                  <a:srgbClr val="FF0066"/>
                </a:solidFill>
                <a:latin typeface="Segoe Print" panose="02000600000000000000" pitchFamily="2" charset="0"/>
              </a:rPr>
              <a:t>Statement 3 could be true, but people are waving so it’s more likely to be false.</a:t>
            </a:r>
          </a:p>
          <a:p>
            <a:r>
              <a:rPr lang="en-US" altLang="zh-TW" b="1" dirty="0">
                <a:solidFill>
                  <a:srgbClr val="FF0066"/>
                </a:solidFill>
                <a:latin typeface="Segoe Print" panose="02000600000000000000" pitchFamily="2" charset="0"/>
              </a:rPr>
              <a:t>Statement 4 isn’t true: she never arrived on the island of Howland, so we can assume she died on her flight there – and she wasn’t 100 years old when she set off.</a:t>
            </a:r>
            <a:endParaRPr lang="zh-TW" altLang="en-US" b="1" dirty="0">
              <a:solidFill>
                <a:srgbClr val="FF0066"/>
              </a:solidFill>
              <a:latin typeface="Segoe Print" panose="02000600000000000000" pitchFamily="2" charset="0"/>
            </a:endParaRPr>
          </a:p>
        </p:txBody>
      </p:sp>
      <p:sp>
        <p:nvSpPr>
          <p:cNvPr id="4" name="矩形 3">
            <a:extLst>
              <a:ext uri="{FF2B5EF4-FFF2-40B4-BE49-F238E27FC236}">
                <a16:creationId xmlns:a16="http://schemas.microsoft.com/office/drawing/2014/main" id="{88161F3C-C599-498A-A1DE-D741E3E22345}"/>
              </a:ext>
            </a:extLst>
          </p:cNvPr>
          <p:cNvSpPr/>
          <p:nvPr/>
        </p:nvSpPr>
        <p:spPr>
          <a:xfrm>
            <a:off x="672235" y="2527338"/>
            <a:ext cx="8012516" cy="1554272"/>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Amelia Earhart was a famous pilot.</a:t>
            </a:r>
          </a:p>
          <a:p>
            <a:pPr marL="360363" indent="-360363">
              <a:spcBef>
                <a:spcPts val="600"/>
              </a:spcBef>
            </a:pPr>
            <a:r>
              <a:rPr lang="en-US" altLang="zh-TW" sz="2000" dirty="0">
                <a:latin typeface="Calibri" panose="020F0502020204030204" pitchFamily="34" charset="0"/>
                <a:cs typeface="Calibri" panose="020F0502020204030204" pitchFamily="34" charset="0"/>
              </a:rPr>
              <a:t>2 	She flew across the Atlantic Ocean.</a:t>
            </a:r>
          </a:p>
          <a:p>
            <a:pPr marL="360363" indent="-360363">
              <a:spcBef>
                <a:spcPts val="600"/>
              </a:spcBef>
            </a:pPr>
            <a:r>
              <a:rPr lang="en-US" altLang="zh-TW" sz="2000" dirty="0">
                <a:latin typeface="Calibri" panose="020F0502020204030204" pitchFamily="34" charset="0"/>
                <a:cs typeface="Calibri" panose="020F0502020204030204" pitchFamily="34" charset="0"/>
              </a:rPr>
              <a:t>3 	In the photo, she’s just landed her plane.</a:t>
            </a:r>
          </a:p>
          <a:p>
            <a:pPr marL="360363" indent="-360363">
              <a:spcBef>
                <a:spcPts val="600"/>
              </a:spcBef>
            </a:pPr>
            <a:r>
              <a:rPr lang="en-US" altLang="zh-TW" sz="2000" dirty="0">
                <a:latin typeface="Calibri" panose="020F0502020204030204" pitchFamily="34" charset="0"/>
                <a:cs typeface="Calibri" panose="020F0502020204030204" pitchFamily="34" charset="0"/>
              </a:rPr>
              <a:t>4 	She lived until she was one hundred years old.</a:t>
            </a:r>
            <a:endParaRPr lang="zh-TW" altLang="en-US" sz="2000" dirty="0">
              <a:latin typeface="Calibri" panose="020F0502020204030204" pitchFamily="34" charset="0"/>
              <a:cs typeface="Calibri" panose="020F0502020204030204" pitchFamily="34" charset="0"/>
            </a:endParaRPr>
          </a:p>
        </p:txBody>
      </p:sp>
      <p:pic>
        <p:nvPicPr>
          <p:cNvPr id="10" name="Picture 2">
            <a:extLst>
              <a:ext uri="{FF2B5EF4-FFF2-40B4-BE49-F238E27FC236}">
                <a16:creationId xmlns:a16="http://schemas.microsoft.com/office/drawing/2014/main" id="{A237812A-F79A-4466-B396-04F1B76AAF18}"/>
              </a:ext>
            </a:extLst>
          </p:cNvPr>
          <p:cNvPicPr>
            <a:picLocks noChangeAspect="1" noChangeArrowheads="1"/>
          </p:cNvPicPr>
          <p:nvPr/>
        </p:nvPicPr>
        <p:blipFill>
          <a:blip r:embed="rId3" cstate="print"/>
          <a:srcRect/>
          <a:stretch>
            <a:fillRect/>
          </a:stretch>
        </p:blipFill>
        <p:spPr bwMode="auto">
          <a:xfrm>
            <a:off x="5223086" y="1083549"/>
            <a:ext cx="3920914" cy="2037338"/>
          </a:xfrm>
          <a:prstGeom prst="rect">
            <a:avLst/>
          </a:prstGeom>
          <a:noFill/>
          <a:ln w="9525">
            <a:noFill/>
            <a:miter lim="800000"/>
            <a:headEnd/>
            <a:tailEnd/>
          </a:ln>
        </p:spPr>
      </p:pic>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4" cstate="print"/>
          <a:srcRect/>
          <a:stretch>
            <a:fillRect/>
          </a:stretch>
        </p:blipFill>
        <p:spPr bwMode="auto">
          <a:xfrm>
            <a:off x="0" y="0"/>
            <a:ext cx="6070060" cy="3154051"/>
          </a:xfrm>
          <a:prstGeom prst="rect">
            <a:avLst/>
          </a:prstGeom>
          <a:noFill/>
          <a:ln w="9525">
            <a:noFill/>
            <a:miter lim="800000"/>
            <a:headEnd/>
            <a:tailEnd/>
          </a:ln>
        </p:spPr>
      </p:pic>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75</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3D9479BB-91CA-49CE-BADB-41B3B4A6EA67}"/>
              </a:ext>
            </a:extLst>
          </p:cNvPr>
          <p:cNvSpPr/>
          <p:nvPr/>
        </p:nvSpPr>
        <p:spPr>
          <a:xfrm>
            <a:off x="6332740" y="417741"/>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49</a:t>
            </a:r>
            <a:endParaRPr lang="zh-TW" altLang="en-US" dirty="0">
              <a:solidFill>
                <a:schemeClr val="bg1">
                  <a:lumMod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263321" y="3250005"/>
            <a:ext cx="8710353" cy="2754600"/>
          </a:xfrm>
          <a:prstGeom prst="rect">
            <a:avLst/>
          </a:prstGeom>
        </p:spPr>
        <p:txBody>
          <a:bodyPr wrap="square">
            <a:spAutoFit/>
          </a:bodyPr>
          <a:lstStyle/>
          <a:p>
            <a:r>
              <a:rPr lang="en-US" altLang="zh-TW" sz="2800" b="1" dirty="0">
                <a:latin typeface="Calibri" panose="020F0502020204030204" pitchFamily="34" charset="0"/>
                <a:cs typeface="Calibri" panose="020F0502020204030204" pitchFamily="34" charset="0"/>
              </a:rPr>
              <a:t>Three Theories   </a:t>
            </a:r>
            <a:r>
              <a:rPr lang="en-US" altLang="zh-TW" sz="2000" i="1" dirty="0">
                <a:latin typeface="Calibri" panose="020F0502020204030204" pitchFamily="34" charset="0"/>
                <a:cs typeface="Calibri" panose="020F0502020204030204" pitchFamily="34" charset="0"/>
              </a:rPr>
              <a:t>by John Roach</a:t>
            </a:r>
          </a:p>
          <a:p>
            <a:pPr>
              <a:spcBef>
                <a:spcPts val="600"/>
              </a:spcBef>
            </a:pPr>
            <a:r>
              <a:rPr lang="en-US" altLang="zh-TW" sz="2000" dirty="0">
                <a:latin typeface="Calibri" panose="020F0502020204030204" pitchFamily="34" charset="0"/>
                <a:cs typeface="Calibri" panose="020F0502020204030204" pitchFamily="34" charset="0"/>
              </a:rPr>
              <a:t>Amelia Earhart, the first woman to fly solo across the Atlantic Ocean, was  attempting a round-the-world flight in 1937. She planned to land on the tiny Pacific Ocean island of Howland just north of the equator. She never arrived. Exactly what happened to her and her navigator, Fred Noonan, is still one of aviation’s greatest mysteries. Researchers have spent millions of dollars investigating the case and several books have been published that look at the different theories.</a:t>
            </a:r>
            <a:endParaRPr lang="zh-TW" altLang="en-US" sz="2000" dirty="0">
              <a:latin typeface="Calibri" panose="020F0502020204030204" pitchFamily="34" charset="0"/>
              <a:cs typeface="Calibri" panose="020F0502020204030204" pitchFamily="34" charset="0"/>
            </a:endParaRPr>
          </a:p>
        </p:txBody>
      </p:sp>
      <p:pic>
        <p:nvPicPr>
          <p:cNvPr id="2" name="life_2e_intermediate_sb_track_49.mp3">
            <a:hlinkClick r:id="" action="ppaction://media"/>
          </p:cNvPr>
          <p:cNvPicPr>
            <a:picLocks noChangeAspect="1"/>
          </p:cNvPicPr>
          <p:nvPr>
            <a:audioFile r:link="rId1"/>
            <p:extLst>
              <p:ext uri="{DAA4B4D4-6D71-4841-9C94-3DE7FCFB9230}">
                <p14:media xmlns:p14="http://schemas.microsoft.com/office/powerpoint/2010/main" r:embed="rId2">
                  <p14:trim end="40359.875"/>
                </p14:media>
              </p:ext>
            </p:extLst>
          </p:nvPr>
        </p:nvPicPr>
        <p:blipFill>
          <a:blip r:embed="rId5"/>
          <a:stretch>
            <a:fillRect/>
          </a:stretch>
        </p:blipFill>
        <p:spPr>
          <a:xfrm>
            <a:off x="7290246" y="297607"/>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75</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23AE869E-7E4F-4B5B-8AD1-4D0BD5CEECBB}"/>
              </a:ext>
            </a:extLst>
          </p:cNvPr>
          <p:cNvSpPr/>
          <p:nvPr/>
        </p:nvSpPr>
        <p:spPr>
          <a:xfrm>
            <a:off x="543641" y="38403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49</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DF4589E8-6D05-4E7A-AC2E-5B3F36EC6EB6}"/>
              </a:ext>
            </a:extLst>
          </p:cNvPr>
          <p:cNvSpPr/>
          <p:nvPr/>
        </p:nvSpPr>
        <p:spPr>
          <a:xfrm>
            <a:off x="505619" y="860942"/>
            <a:ext cx="8243934" cy="2708434"/>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The official US opinion is that Earhart ran out of fuel and crashed in the Pacific Ocean. The radio records from a US Coast Guard ship suggest that she must have been near Howland when contact was lost.</a:t>
            </a:r>
          </a:p>
          <a:p>
            <a:pPr>
              <a:spcBef>
                <a:spcPts val="600"/>
              </a:spcBef>
            </a:pPr>
            <a:r>
              <a:rPr lang="en-US" altLang="zh-TW" sz="2000" dirty="0">
                <a:latin typeface="Calibri" panose="020F0502020204030204" pitchFamily="34" charset="0"/>
                <a:cs typeface="Calibri" panose="020F0502020204030204" pitchFamily="34" charset="0"/>
              </a:rPr>
              <a:t>Another theory says that Earhart could have landed and later died on a different island, called </a:t>
            </a:r>
            <a:r>
              <a:rPr lang="en-US" altLang="zh-TW" sz="2000" dirty="0" err="1">
                <a:latin typeface="Calibri" panose="020F0502020204030204" pitchFamily="34" charset="0"/>
                <a:cs typeface="Calibri" panose="020F0502020204030204" pitchFamily="34" charset="0"/>
              </a:rPr>
              <a:t>Nikumaroro</a:t>
            </a:r>
            <a:r>
              <a:rPr lang="en-US" altLang="zh-TW" sz="2000" dirty="0">
                <a:latin typeface="Calibri" panose="020F0502020204030204" pitchFamily="34" charset="0"/>
                <a:cs typeface="Calibri" panose="020F0502020204030204" pitchFamily="34" charset="0"/>
              </a:rPr>
              <a:t>. Nobody lived there.</a:t>
            </a:r>
          </a:p>
          <a:p>
            <a:pPr>
              <a:spcBef>
                <a:spcPts val="600"/>
              </a:spcBef>
            </a:pPr>
            <a:r>
              <a:rPr lang="en-US" altLang="zh-TW" sz="2000" dirty="0">
                <a:latin typeface="Calibri" panose="020F0502020204030204" pitchFamily="34" charset="0"/>
                <a:cs typeface="Calibri" panose="020F0502020204030204" pitchFamily="34" charset="0"/>
              </a:rPr>
              <a:t>And another theory says she was captured while on a secret mission to the Japanese-controlled Marshall Islands in the North Pacific and eventually returned to the USA with a new identity.</a:t>
            </a:r>
            <a:endParaRPr lang="zh-TW" altLang="en-US" sz="2000" dirty="0">
              <a:latin typeface="Calibri" panose="020F0502020204030204" pitchFamily="34" charset="0"/>
              <a:cs typeface="Calibri" panose="020F0502020204030204" pitchFamily="34" charset="0"/>
            </a:endParaRPr>
          </a:p>
        </p:txBody>
      </p:sp>
      <p:pic>
        <p:nvPicPr>
          <p:cNvPr id="6" name="life_2e_intermediate_sb_track_49.mp3">
            <a:hlinkClick r:id="" action="ppaction://media"/>
          </p:cNvPr>
          <p:cNvPicPr>
            <a:picLocks noChangeAspect="1"/>
          </p:cNvPicPr>
          <p:nvPr>
            <a:audioFile r:link="rId1"/>
            <p:extLst>
              <p:ext uri="{DAA4B4D4-6D71-4841-9C94-3DE7FCFB9230}">
                <p14:media xmlns:p14="http://schemas.microsoft.com/office/powerpoint/2010/main" r:embed="rId2">
                  <p14:trim st="47800.2656"/>
                </p14:media>
              </p:ext>
            </p:extLst>
          </p:nvPr>
        </p:nvPicPr>
        <p:blipFill>
          <a:blip r:embed="rId4"/>
          <a:stretch>
            <a:fillRect/>
          </a:stretch>
        </p:blipFill>
        <p:spPr>
          <a:xfrm>
            <a:off x="1501147" y="263900"/>
            <a:ext cx="609600" cy="609600"/>
          </a:xfrm>
          <a:prstGeom prst="rect">
            <a:avLst/>
          </a:prstGeom>
        </p:spPr>
      </p:pic>
    </p:spTree>
    <p:extLst>
      <p:ext uri="{BB962C8B-B14F-4D97-AF65-F5344CB8AC3E}">
        <p14:creationId xmlns:p14="http://schemas.microsoft.com/office/powerpoint/2010/main" val="3194168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2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681365" y="895675"/>
            <a:ext cx="8112677" cy="1862048"/>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What is the theory talked about in the article?</a:t>
            </a:r>
          </a:p>
          <a:p>
            <a:pPr marL="360000" indent="-360000">
              <a:spcBef>
                <a:spcPts val="600"/>
              </a:spcBef>
            </a:pPr>
            <a:r>
              <a:rPr lang="en-US" altLang="zh-TW" sz="2000" dirty="0">
                <a:latin typeface="Calibri" panose="020F0502020204030204" pitchFamily="34" charset="0"/>
              </a:rPr>
              <a:t>2 	Which modern scientific technique might give</a:t>
            </a:r>
            <a:r>
              <a:rPr lang="zh-TW" altLang="en-US" sz="2000" dirty="0">
                <a:latin typeface="Calibri" panose="020F0502020204030204" pitchFamily="34" charset="0"/>
              </a:rPr>
              <a:t> </a:t>
            </a:r>
            <a:r>
              <a:rPr lang="en-US" altLang="zh-TW" sz="2000" dirty="0">
                <a:latin typeface="Calibri" panose="020F0502020204030204" pitchFamily="34" charset="0"/>
              </a:rPr>
              <a:t>an answer to the Earhart mystery?</a:t>
            </a:r>
          </a:p>
          <a:p>
            <a:pPr marL="360000" indent="-360000">
              <a:spcBef>
                <a:spcPts val="600"/>
              </a:spcBef>
            </a:pPr>
            <a:r>
              <a:rPr lang="en-US" altLang="zh-TW" sz="2000" dirty="0">
                <a:latin typeface="Calibri" panose="020F0502020204030204" pitchFamily="34" charset="0"/>
              </a:rPr>
              <a:t>3 	If the new project is successful, what will it prove?</a:t>
            </a:r>
          </a:p>
          <a:p>
            <a:pPr marL="360000" indent="-360000">
              <a:spcBef>
                <a:spcPts val="600"/>
              </a:spcBef>
            </a:pPr>
            <a:r>
              <a:rPr lang="en-US" altLang="zh-TW" sz="2000" dirty="0">
                <a:latin typeface="Calibri" panose="020F0502020204030204" pitchFamily="34" charset="0"/>
              </a:rPr>
              <a:t>4 	What is the biggest problem for the researchers</a:t>
            </a:r>
            <a:r>
              <a:rPr lang="zh-TW" altLang="en-US" sz="2000" dirty="0">
                <a:latin typeface="Calibri" panose="020F0502020204030204" pitchFamily="34" charset="0"/>
              </a:rPr>
              <a:t> </a:t>
            </a:r>
            <a:r>
              <a:rPr lang="en-US" altLang="zh-TW" sz="2000" dirty="0">
                <a:latin typeface="Calibri" panose="020F0502020204030204" pitchFamily="34" charset="0"/>
              </a:rPr>
              <a:t>on the new project?</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second article. Answer the questions.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925899C-B7F6-4C58-9BC3-36F32E88C22A}"/>
              </a:ext>
            </a:extLst>
          </p:cNvPr>
          <p:cNvSpPr/>
          <p:nvPr/>
        </p:nvSpPr>
        <p:spPr>
          <a:xfrm>
            <a:off x="684609" y="2969199"/>
            <a:ext cx="7889132" cy="2262158"/>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The theory that Earhart landed on </a:t>
            </a:r>
            <a:r>
              <a:rPr lang="en-US" altLang="zh-TW" b="1" dirty="0" err="1">
                <a:solidFill>
                  <a:srgbClr val="FF0066"/>
                </a:solidFill>
                <a:latin typeface="Segoe Print" panose="02000600000000000000" pitchFamily="2" charset="0"/>
              </a:rPr>
              <a:t>Nikumaroro</a:t>
            </a:r>
            <a:r>
              <a:rPr lang="en-US" altLang="zh-TW" b="1" dirty="0">
                <a:solidFill>
                  <a:srgbClr val="FF0066"/>
                </a:solidFill>
                <a:latin typeface="Segoe Print" panose="02000600000000000000" pitchFamily="2" charset="0"/>
              </a:rPr>
              <a:t>.</a:t>
            </a:r>
          </a:p>
          <a:p>
            <a:pPr marL="360363" indent="-360363">
              <a:spcBef>
                <a:spcPts val="600"/>
              </a:spcBef>
            </a:pPr>
            <a:r>
              <a:rPr lang="en-US" altLang="zh-TW" b="1" dirty="0">
                <a:solidFill>
                  <a:srgbClr val="FF0066"/>
                </a:solidFill>
                <a:latin typeface="Segoe Print" panose="02000600000000000000" pitchFamily="2" charset="0"/>
              </a:rPr>
              <a:t>2 	DNA sampling</a:t>
            </a:r>
          </a:p>
          <a:p>
            <a:pPr marL="360363" indent="-360363">
              <a:spcBef>
                <a:spcPts val="600"/>
              </a:spcBef>
            </a:pPr>
            <a:r>
              <a:rPr lang="en-US" altLang="zh-TW" b="1" dirty="0">
                <a:solidFill>
                  <a:srgbClr val="FF0066"/>
                </a:solidFill>
                <a:latin typeface="Segoe Print" panose="02000600000000000000" pitchFamily="2" charset="0"/>
              </a:rPr>
              <a:t>3 	It will prove that a bone found on the island of</a:t>
            </a:r>
            <a:r>
              <a:rPr lang="zh-TW" altLang="en-US" b="1" dirty="0">
                <a:solidFill>
                  <a:srgbClr val="FF0066"/>
                </a:solidFill>
                <a:latin typeface="Segoe Print" panose="02000600000000000000" pitchFamily="2" charset="0"/>
              </a:rPr>
              <a:t> </a:t>
            </a:r>
            <a:r>
              <a:rPr lang="en-US" altLang="zh-TW" b="1" dirty="0" err="1">
                <a:solidFill>
                  <a:srgbClr val="FF0066"/>
                </a:solidFill>
                <a:latin typeface="Segoe Print" panose="02000600000000000000" pitchFamily="2" charset="0"/>
              </a:rPr>
              <a:t>Nikumaroro</a:t>
            </a:r>
            <a:r>
              <a:rPr lang="en-US" altLang="zh-TW" b="1" dirty="0">
                <a:solidFill>
                  <a:srgbClr val="FF0066"/>
                </a:solidFill>
                <a:latin typeface="Segoe Print" panose="02000600000000000000" pitchFamily="2" charset="0"/>
              </a:rPr>
              <a:t> is Earhart’s – and that she died there.</a:t>
            </a:r>
          </a:p>
          <a:p>
            <a:pPr marL="360363" indent="-360363">
              <a:spcBef>
                <a:spcPts val="600"/>
              </a:spcBef>
            </a:pPr>
            <a:r>
              <a:rPr lang="en-US" altLang="zh-TW" b="1" dirty="0">
                <a:solidFill>
                  <a:srgbClr val="FF0066"/>
                </a:solidFill>
                <a:latin typeface="Segoe Print" panose="02000600000000000000" pitchFamily="2" charset="0"/>
              </a:rPr>
              <a:t>4 	About 99 per cent of the genome is identical among all</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humans, so the team needs to have enough material to</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show that the DNA belongs to Earhart and nobody else.</a:t>
            </a: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75</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23AE869E-7E4F-4B5B-8AD1-4D0BD5CEECBB}"/>
              </a:ext>
            </a:extLst>
          </p:cNvPr>
          <p:cNvSpPr/>
          <p:nvPr/>
        </p:nvSpPr>
        <p:spPr>
          <a:xfrm>
            <a:off x="5942280" y="52166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50</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55B736EC-741D-4B07-8C0F-8A78DCD4BB38}"/>
              </a:ext>
            </a:extLst>
          </p:cNvPr>
          <p:cNvSpPr/>
          <p:nvPr/>
        </p:nvSpPr>
        <p:spPr>
          <a:xfrm>
            <a:off x="396711" y="1240011"/>
            <a:ext cx="8375915" cy="4747453"/>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Amelia Earhart’s dried saliva could help solve the mystery of the aviator’s 1937 disappearance. Scientists plan to take samples of her DNA from letters she wrote and create a genetic profile. This could be used to test recent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suggestions that a bone found on the South Pacific island of </a:t>
            </a:r>
            <a:r>
              <a:rPr lang="en-US" altLang="zh-TW" sz="2000" dirty="0" err="1">
                <a:latin typeface="Calibri" panose="020F0502020204030204" pitchFamily="34" charset="0"/>
                <a:cs typeface="Calibri" panose="020F0502020204030204" pitchFamily="34" charset="0"/>
              </a:rPr>
              <a:t>Nikumaroro</a:t>
            </a:r>
            <a:r>
              <a:rPr lang="en-US" altLang="zh-TW" sz="2000" dirty="0">
                <a:latin typeface="Calibri" panose="020F0502020204030204" pitchFamily="34" charset="0"/>
                <a:cs typeface="Calibri" panose="020F0502020204030204" pitchFamily="34" charset="0"/>
              </a:rPr>
              <a:t> is Earhart’s.</a:t>
            </a:r>
          </a:p>
          <a:p>
            <a:pPr>
              <a:spcBef>
                <a:spcPts val="600"/>
              </a:spcBef>
            </a:pPr>
            <a:r>
              <a:rPr lang="en-US" altLang="zh-TW" sz="2000" dirty="0">
                <a:latin typeface="Calibri" panose="020F0502020204030204" pitchFamily="34" charset="0"/>
                <a:cs typeface="Calibri" panose="020F0502020204030204" pitchFamily="34" charset="0"/>
              </a:rPr>
              <a:t>Justin Long is a Canadian whose family is financing part of the DNA project. He makes the point that at the moment, anyone who finds pieces of bones can say that they are Amelia Earhart’s remains. According to Long, Earhart’s letters are the only existing items that are definitely hers and that might contain her DNA. The remains of Earhart, her navigator Noonan and  their twin-engine plane were never found. But in 2009, researchers with the International Group for Historic Aircraft Recovery discovered a piece of bone on </a:t>
            </a:r>
            <a:r>
              <a:rPr lang="en-US" altLang="zh-TW" sz="2000" dirty="0" err="1">
                <a:latin typeface="Calibri" panose="020F0502020204030204" pitchFamily="34" charset="0"/>
                <a:cs typeface="Calibri" panose="020F0502020204030204" pitchFamily="34" charset="0"/>
              </a:rPr>
              <a:t>Nikumaroro</a:t>
            </a:r>
            <a:r>
              <a:rPr lang="en-US" altLang="zh-TW" sz="2000" dirty="0">
                <a:latin typeface="Calibri" panose="020F0502020204030204" pitchFamily="34" charset="0"/>
                <a:cs typeface="Calibri" panose="020F0502020204030204" pitchFamily="34" charset="0"/>
              </a:rPr>
              <a:t>, which they believed might have been from one of Earhart’s fingers. However, some scientists have suggested the </a:t>
            </a:r>
            <a:r>
              <a:rPr lang="en-US" altLang="zh-TW" sz="2000" dirty="0" err="1">
                <a:latin typeface="Calibri" panose="020F0502020204030204" pitchFamily="34" charset="0"/>
                <a:cs typeface="Calibri" panose="020F0502020204030204" pitchFamily="34" charset="0"/>
              </a:rPr>
              <a:t>Nikumaroro</a:t>
            </a:r>
            <a:r>
              <a:rPr lang="en-US" altLang="zh-TW" sz="2000" dirty="0">
                <a:latin typeface="Calibri" panose="020F0502020204030204" pitchFamily="34" charset="0"/>
                <a:cs typeface="Calibri" panose="020F0502020204030204" pitchFamily="34" charset="0"/>
              </a:rPr>
              <a:t> bone isn’t human at all but may be from a turtle</a:t>
            </a:r>
            <a:r>
              <a:rPr lang="en-US" altLang="zh-TW" sz="2000" dirty="0"/>
              <a:t>.</a:t>
            </a:r>
            <a:endParaRPr lang="zh-TW"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B90ABFAC-09B1-4491-95DE-E7DA95FFAC96}"/>
              </a:ext>
            </a:extLst>
          </p:cNvPr>
          <p:cNvSpPr/>
          <p:nvPr/>
        </p:nvSpPr>
        <p:spPr>
          <a:xfrm>
            <a:off x="396711" y="62640"/>
            <a:ext cx="3151559" cy="1077218"/>
          </a:xfrm>
          <a:prstGeom prst="rect">
            <a:avLst/>
          </a:prstGeom>
        </p:spPr>
        <p:txBody>
          <a:bodyPr wrap="square">
            <a:spAutoFit/>
          </a:bodyPr>
          <a:lstStyle/>
          <a:p>
            <a:r>
              <a:rPr lang="en-US" altLang="zh-TW" sz="3200" dirty="0">
                <a:solidFill>
                  <a:schemeClr val="accent1">
                    <a:lumMod val="60000"/>
                    <a:lumOff val="40000"/>
                  </a:schemeClr>
                </a:solidFill>
                <a:latin typeface="Calibri" panose="020F0502020204030204" pitchFamily="34" charset="0"/>
                <a:cs typeface="Calibri" panose="020F0502020204030204" pitchFamily="34" charset="0"/>
              </a:rPr>
              <a:t>Lost and found?</a:t>
            </a:r>
          </a:p>
          <a:p>
            <a:r>
              <a:rPr lang="en-US" altLang="zh-TW" sz="3200" b="1" dirty="0">
                <a:solidFill>
                  <a:schemeClr val="accent1">
                    <a:lumMod val="60000"/>
                    <a:lumOff val="40000"/>
                  </a:schemeClr>
                </a:solidFill>
                <a:latin typeface="Calibri" panose="020F0502020204030204" pitchFamily="34" charset="0"/>
                <a:cs typeface="Calibri" panose="020F0502020204030204" pitchFamily="34" charset="0"/>
              </a:rPr>
              <a:t>The missing pilot</a:t>
            </a:r>
            <a:endParaRPr lang="zh-TW" altLang="en-US" sz="3200" b="1" dirty="0">
              <a:solidFill>
                <a:schemeClr val="accent1">
                  <a:lumMod val="60000"/>
                  <a:lumOff val="40000"/>
                </a:schemeClr>
              </a:solidFill>
              <a:latin typeface="Calibri" panose="020F0502020204030204" pitchFamily="34" charset="0"/>
              <a:cs typeface="Calibri" panose="020F0502020204030204" pitchFamily="34" charset="0"/>
            </a:endParaRPr>
          </a:p>
        </p:txBody>
      </p:sp>
      <p:pic>
        <p:nvPicPr>
          <p:cNvPr id="3" name="life_2e_intermediate_sb_track_50.mp3">
            <a:hlinkClick r:id="" action="ppaction://media"/>
          </p:cNvPr>
          <p:cNvPicPr>
            <a:picLocks noChangeAspect="1"/>
          </p:cNvPicPr>
          <p:nvPr>
            <a:audioFile r:link="rId1"/>
            <p:extLst>
              <p:ext uri="{DAA4B4D4-6D71-4841-9C94-3DE7FCFB9230}">
                <p14:media xmlns:p14="http://schemas.microsoft.com/office/powerpoint/2010/main" r:embed="rId2">
                  <p14:trim end="79524.9375"/>
                </p14:media>
              </p:ext>
            </p:extLst>
          </p:nvPr>
        </p:nvPicPr>
        <p:blipFill>
          <a:blip r:embed="rId4"/>
          <a:stretch>
            <a:fillRect/>
          </a:stretch>
        </p:blipFill>
        <p:spPr>
          <a:xfrm>
            <a:off x="6899786" y="421507"/>
            <a:ext cx="609600" cy="609600"/>
          </a:xfrm>
          <a:prstGeom prst="rect">
            <a:avLst/>
          </a:prstGeom>
        </p:spPr>
      </p:pic>
      <p:sp>
        <p:nvSpPr>
          <p:cNvPr id="5" name="矩形 4">
            <a:extLst>
              <a:ext uri="{FF2B5EF4-FFF2-40B4-BE49-F238E27FC236}">
                <a16:creationId xmlns:a16="http://schemas.microsoft.com/office/drawing/2014/main" id="{986C5A57-F0A7-4C75-B17B-B453E3FC5563}"/>
              </a:ext>
            </a:extLst>
          </p:cNvPr>
          <p:cNvSpPr/>
          <p:nvPr/>
        </p:nvSpPr>
        <p:spPr>
          <a:xfrm>
            <a:off x="3655320" y="706326"/>
            <a:ext cx="1402692" cy="400110"/>
          </a:xfrm>
          <a:prstGeom prst="rect">
            <a:avLst/>
          </a:prstGeom>
        </p:spPr>
        <p:txBody>
          <a:bodyPr wrap="none">
            <a:spAutoFit/>
          </a:bodyPr>
          <a:lstStyle/>
          <a:p>
            <a:pPr>
              <a:spcBef>
                <a:spcPts val="300"/>
              </a:spcBef>
            </a:pPr>
            <a:r>
              <a:rPr lang="en-US" altLang="zh-TW" sz="2000" i="1" dirty="0">
                <a:latin typeface="Calibri" panose="020F0502020204030204" pitchFamily="34" charset="0"/>
                <a:cs typeface="Calibri" panose="020F0502020204030204" pitchFamily="34" charset="0"/>
              </a:rPr>
              <a:t>by Ker Than</a:t>
            </a:r>
          </a:p>
        </p:txBody>
      </p:sp>
    </p:spTree>
    <p:extLst>
      <p:ext uri="{BB962C8B-B14F-4D97-AF65-F5344CB8AC3E}">
        <p14:creationId xmlns:p14="http://schemas.microsoft.com/office/powerpoint/2010/main" val="4229050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6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75</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23AE869E-7E4F-4B5B-8AD1-4D0BD5CEECBB}"/>
              </a:ext>
            </a:extLst>
          </p:cNvPr>
          <p:cNvSpPr/>
          <p:nvPr/>
        </p:nvSpPr>
        <p:spPr>
          <a:xfrm>
            <a:off x="533913" y="27703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50</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55B736EC-741D-4B07-8C0F-8A78DCD4BB38}"/>
              </a:ext>
            </a:extLst>
          </p:cNvPr>
          <p:cNvSpPr/>
          <p:nvPr/>
        </p:nvSpPr>
        <p:spPr>
          <a:xfrm>
            <a:off x="476435" y="744210"/>
            <a:ext cx="8243934" cy="4439677"/>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The new Earhart DNA project will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be organized by </a:t>
            </a:r>
            <a:r>
              <a:rPr lang="en-US" altLang="zh-TW" sz="2000" dirty="0" err="1">
                <a:latin typeface="Calibri" panose="020F0502020204030204" pitchFamily="34" charset="0"/>
                <a:cs typeface="Calibri" panose="020F0502020204030204" pitchFamily="34" charset="0"/>
              </a:rPr>
              <a:t>Dongya</a:t>
            </a:r>
            <a:r>
              <a:rPr lang="en-US" altLang="zh-TW" sz="2000" dirty="0">
                <a:latin typeface="Calibri" panose="020F0502020204030204" pitchFamily="34" charset="0"/>
                <a:cs typeface="Calibri" panose="020F0502020204030204" pitchFamily="34" charset="0"/>
              </a:rPr>
              <a:t> Yang, 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genetic archaeologist at Simon Fraser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University in Canada. Yang will work on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four letters Earhart wrote to her family.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More than 400 of Earhart’s letters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still exist today. Much of Earhart’s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correspondence was dealt with by her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secretary. However, with the four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personal letters, it is believed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that Earhart must have sealed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envelopes herself.</a:t>
            </a:r>
          </a:p>
          <a:p>
            <a:pPr>
              <a:spcBef>
                <a:spcPts val="600"/>
              </a:spcBef>
            </a:pPr>
            <a:r>
              <a:rPr lang="en-US" altLang="zh-TW" sz="2000" dirty="0">
                <a:latin typeface="Calibri" panose="020F0502020204030204" pitchFamily="34" charset="0"/>
                <a:cs typeface="Calibri" panose="020F0502020204030204" pitchFamily="34" charset="0"/>
              </a:rPr>
              <a:t>Meanwhile, geneticist Brenna </a:t>
            </a:r>
            <a:r>
              <a:rPr lang="en-US" altLang="zh-TW" sz="2000" dirty="0" err="1">
                <a:latin typeface="Calibri" panose="020F0502020204030204" pitchFamily="34" charset="0"/>
                <a:cs typeface="Calibri" panose="020F0502020204030204" pitchFamily="34" charset="0"/>
              </a:rPr>
              <a:t>Henn</a:t>
            </a:r>
            <a:r>
              <a:rPr lang="en-US" altLang="zh-TW" sz="2000" dirty="0">
                <a:latin typeface="Calibri" panose="020F0502020204030204" pitchFamily="34" charset="0"/>
                <a:cs typeface="Calibri" panose="020F0502020204030204" pitchFamily="34" charset="0"/>
              </a:rPr>
              <a:t> of</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Stanford University, USA said she knows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of no other case where DNA has been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collected from old letters. The problem</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is that the envelopes probably don’t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contain much DNA. The project needs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 big sample to distinguish between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Earhart’s DNA and that of other living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people because about 99 per cent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of the genome is identical among all</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humans. To make sure that the DNA</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from the letters belonged to Earhart,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team will compare it to DNA from</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Earhart’s relatives who are still alive and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also DNA extracted from another letter,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written by Earhart’s sister.</a:t>
            </a:r>
            <a:endParaRPr lang="zh-TW" altLang="en-US" sz="2000" dirty="0">
              <a:latin typeface="Calibri" panose="020F0502020204030204" pitchFamily="34" charset="0"/>
              <a:cs typeface="Calibri" panose="020F0502020204030204" pitchFamily="34" charset="0"/>
            </a:endParaRPr>
          </a:p>
        </p:txBody>
      </p:sp>
      <p:pic>
        <p:nvPicPr>
          <p:cNvPr id="7170" name="Picture 2"/>
          <p:cNvPicPr>
            <a:picLocks noChangeAspect="1" noChangeArrowheads="1"/>
          </p:cNvPicPr>
          <p:nvPr/>
        </p:nvPicPr>
        <p:blipFill>
          <a:blip r:embed="rId4" cstate="print"/>
          <a:srcRect/>
          <a:stretch>
            <a:fillRect/>
          </a:stretch>
        </p:blipFill>
        <p:spPr bwMode="auto">
          <a:xfrm>
            <a:off x="1682572" y="5284686"/>
            <a:ext cx="6715993" cy="1021999"/>
          </a:xfrm>
          <a:prstGeom prst="rect">
            <a:avLst/>
          </a:prstGeom>
          <a:noFill/>
          <a:ln w="9525">
            <a:noFill/>
            <a:miter lim="800000"/>
            <a:headEnd/>
            <a:tailEnd/>
          </a:ln>
        </p:spPr>
      </p:pic>
      <p:pic>
        <p:nvPicPr>
          <p:cNvPr id="8" name="life_2e_intermediate_sb_track_50.mp3">
            <a:hlinkClick r:id="" action="ppaction://media"/>
          </p:cNvPr>
          <p:cNvPicPr>
            <a:picLocks noChangeAspect="1"/>
          </p:cNvPicPr>
          <p:nvPr>
            <a:audioFile r:link="rId1"/>
            <p:extLst>
              <p:ext uri="{DAA4B4D4-6D71-4841-9C94-3DE7FCFB9230}">
                <p14:media xmlns:p14="http://schemas.microsoft.com/office/powerpoint/2010/main" r:embed="rId2">
                  <p14:trim st="91200"/>
                </p14:media>
              </p:ext>
            </p:extLst>
          </p:nvPr>
        </p:nvPicPr>
        <p:blipFill>
          <a:blip r:embed="rId5"/>
          <a:stretch>
            <a:fillRect/>
          </a:stretch>
        </p:blipFill>
        <p:spPr>
          <a:xfrm>
            <a:off x="1491419" y="156896"/>
            <a:ext cx="609600" cy="609600"/>
          </a:xfrm>
          <a:prstGeom prst="rect">
            <a:avLst/>
          </a:prstGeom>
        </p:spPr>
      </p:pic>
    </p:spTree>
    <p:extLst>
      <p:ext uri="{BB962C8B-B14F-4D97-AF65-F5344CB8AC3E}">
        <p14:creationId xmlns:p14="http://schemas.microsoft.com/office/powerpoint/2010/main" val="4229050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909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99991C3-F504-40A5-8558-11506C3EFCB7}"/>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conversation again. What do the words in bold refer to?</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6-p. 69</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B2413412-AA77-492F-A495-1DB32E9C7113}"/>
              </a:ext>
            </a:extLst>
          </p:cNvPr>
          <p:cNvSpPr/>
          <p:nvPr/>
        </p:nvSpPr>
        <p:spPr>
          <a:xfrm>
            <a:off x="7391237" y="66253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43</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AC0F971C-7D34-4E48-9E93-878CB6BF98A6}"/>
              </a:ext>
            </a:extLst>
          </p:cNvPr>
          <p:cNvSpPr/>
          <p:nvPr/>
        </p:nvSpPr>
        <p:spPr>
          <a:xfrm>
            <a:off x="644809" y="838474"/>
            <a:ext cx="8160182"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Do you think the photographer </a:t>
            </a:r>
            <a:r>
              <a:rPr lang="en-US" altLang="zh-TW" sz="2000" dirty="0" err="1">
                <a:latin typeface="Calibri" panose="020F0502020204030204" pitchFamily="34" charset="0"/>
              </a:rPr>
              <a:t>Photoshopped</a:t>
            </a:r>
            <a:r>
              <a:rPr lang="en-US" altLang="zh-TW" sz="2000" dirty="0">
                <a:latin typeface="Calibri" panose="020F0502020204030204" pitchFamily="34" charset="0"/>
              </a:rPr>
              <a:t> </a:t>
            </a:r>
            <a:r>
              <a:rPr lang="en-US" altLang="zh-TW" sz="2000" b="1" dirty="0">
                <a:latin typeface="Calibri" panose="020F0502020204030204" pitchFamily="34" charset="0"/>
              </a:rPr>
              <a:t>it</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2 	I’m surprised he didn’t frighten </a:t>
            </a:r>
            <a:r>
              <a:rPr lang="en-US" altLang="zh-TW" sz="2000" b="1" dirty="0">
                <a:latin typeface="Calibri" panose="020F0502020204030204" pitchFamily="34" charset="0"/>
              </a:rPr>
              <a:t>them</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I can’t make </a:t>
            </a:r>
            <a:r>
              <a:rPr lang="en-US" altLang="zh-TW" sz="2000" b="1" dirty="0">
                <a:latin typeface="Calibri" panose="020F0502020204030204" pitchFamily="34" charset="0"/>
              </a:rPr>
              <a:t>it</a:t>
            </a:r>
            <a:r>
              <a:rPr lang="en-US" altLang="zh-TW" sz="2000" dirty="0">
                <a:latin typeface="Calibri" panose="020F0502020204030204" pitchFamily="34" charset="0"/>
              </a:rPr>
              <a:t> out.</a:t>
            </a:r>
          </a:p>
          <a:p>
            <a:pPr marL="363538" indent="-363538">
              <a:spcBef>
                <a:spcPts val="600"/>
              </a:spcBef>
            </a:pPr>
            <a:r>
              <a:rPr lang="en-US" altLang="zh-TW" sz="2000" dirty="0">
                <a:latin typeface="Calibri" panose="020F0502020204030204" pitchFamily="34" charset="0"/>
              </a:rPr>
              <a:t>4 	</a:t>
            </a:r>
            <a:r>
              <a:rPr lang="en-US" altLang="zh-TW" sz="2000" b="1" dirty="0">
                <a:latin typeface="Calibri" panose="020F0502020204030204" pitchFamily="34" charset="0"/>
              </a:rPr>
              <a:t>They</a:t>
            </a:r>
            <a:r>
              <a:rPr lang="en-US" altLang="zh-TW" sz="2000" dirty="0">
                <a:latin typeface="Calibri" panose="020F0502020204030204" pitchFamily="34" charset="0"/>
              </a:rPr>
              <a:t>’re parasailing.</a:t>
            </a:r>
          </a:p>
          <a:p>
            <a:pPr marL="363538" indent="-363538">
              <a:spcBef>
                <a:spcPts val="600"/>
              </a:spcBef>
            </a:pPr>
            <a:r>
              <a:rPr lang="en-US" altLang="zh-TW" sz="2000" dirty="0">
                <a:latin typeface="Calibri" panose="020F0502020204030204" pitchFamily="34" charset="0"/>
              </a:rPr>
              <a:t>5	It’s a really popular sport </a:t>
            </a:r>
            <a:r>
              <a:rPr lang="en-US" altLang="zh-TW" sz="2000" b="1" dirty="0">
                <a:latin typeface="Calibri" panose="020F0502020204030204" pitchFamily="34" charset="0"/>
              </a:rPr>
              <a:t>there</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id="{3F2633EE-7264-4168-9BAE-286A6F0D6132}"/>
              </a:ext>
            </a:extLst>
          </p:cNvPr>
          <p:cNvSpPr/>
          <p:nvPr/>
        </p:nvSpPr>
        <p:spPr>
          <a:xfrm>
            <a:off x="712576" y="2918272"/>
            <a:ext cx="7691685" cy="2062103"/>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the photo</a:t>
            </a:r>
          </a:p>
          <a:p>
            <a:pPr marL="360363" indent="-360363">
              <a:spcBef>
                <a:spcPts val="600"/>
              </a:spcBef>
            </a:pPr>
            <a:r>
              <a:rPr lang="en-US" altLang="zh-TW" b="1" dirty="0">
                <a:solidFill>
                  <a:srgbClr val="FF0066"/>
                </a:solidFill>
                <a:latin typeface="Segoe Print" panose="02000600000000000000" pitchFamily="2" charset="0"/>
              </a:rPr>
              <a:t>2 	the cows</a:t>
            </a:r>
          </a:p>
          <a:p>
            <a:pPr marL="360363" indent="-360363">
              <a:spcBef>
                <a:spcPts val="600"/>
              </a:spcBef>
            </a:pPr>
            <a:r>
              <a:rPr lang="en-US" altLang="zh-TW" b="1" dirty="0">
                <a:solidFill>
                  <a:srgbClr val="FF0066"/>
                </a:solidFill>
                <a:latin typeface="Segoe Print" panose="02000600000000000000" pitchFamily="2" charset="0"/>
              </a:rPr>
              <a:t>3 	the background</a:t>
            </a:r>
          </a:p>
          <a:p>
            <a:pPr marL="360363" indent="-360363">
              <a:spcBef>
                <a:spcPts val="600"/>
              </a:spcBef>
            </a:pPr>
            <a:r>
              <a:rPr lang="en-US" altLang="zh-TW" b="1" dirty="0">
                <a:solidFill>
                  <a:srgbClr val="FF0066"/>
                </a:solidFill>
                <a:latin typeface="Segoe Print" panose="02000600000000000000" pitchFamily="2" charset="0"/>
              </a:rPr>
              <a:t>4 	the people (in the photo)</a:t>
            </a:r>
          </a:p>
          <a:p>
            <a:pPr marL="360363" indent="-360363">
              <a:spcBef>
                <a:spcPts val="600"/>
              </a:spcBef>
            </a:pPr>
            <a:r>
              <a:rPr lang="en-US" altLang="zh-TW" b="1" dirty="0">
                <a:solidFill>
                  <a:srgbClr val="FF0066"/>
                </a:solidFill>
                <a:latin typeface="Segoe Print" panose="02000600000000000000" pitchFamily="2" charset="0"/>
              </a:rPr>
              <a:t>5 	in the place where the picture was taken – the coast of Andalusia</a:t>
            </a:r>
            <a:endParaRPr lang="zh-TW" altLang="en-US" b="1" dirty="0">
              <a:solidFill>
                <a:srgbClr val="FF0066"/>
              </a:solidFill>
              <a:latin typeface="Segoe Print" panose="02000600000000000000" pitchFamily="2" charset="0"/>
            </a:endParaRPr>
          </a:p>
        </p:txBody>
      </p:sp>
      <p:pic>
        <p:nvPicPr>
          <p:cNvPr id="7" name="life_2e_intermediate_sb_track_4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48743" y="577463"/>
            <a:ext cx="609600" cy="609600"/>
          </a:xfrm>
          <a:prstGeom prst="rect">
            <a:avLst/>
          </a:prstGeom>
        </p:spPr>
      </p:pic>
    </p:spTree>
    <p:extLst>
      <p:ext uri="{BB962C8B-B14F-4D97-AF65-F5344CB8AC3E}">
        <p14:creationId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left)">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7"/>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66951" fill="hold"/>
                                        <p:tgtEl>
                                          <p:spTgt spid="7"/>
                                        </p:tgtEl>
                                      </p:cBhvr>
                                    </p:cmd>
                                  </p:childTnLst>
                                </p:cTn>
                              </p:par>
                            </p:childTnLst>
                          </p:cTn>
                        </p:par>
                      </p:childTnLst>
                    </p:cTn>
                  </p:par>
                </p:childTnLst>
              </p:cTn>
              <p:nextCondLst>
                <p:cond evt="onClick" delay="0">
                  <p:tgtEl>
                    <p:spTgt spid="7"/>
                  </p:tgtEl>
                </p:cond>
              </p:nextCondLst>
            </p:seq>
            <p:audio>
              <p:cMediaNode vol="80000">
                <p:cTn id="33" fill="hold" display="0">
                  <p:stCondLst>
                    <p:cond delay="indefinite"/>
                  </p:stCondLst>
                  <p:endCondLst>
                    <p:cond evt="onStopAudio" delay="0">
                      <p:tgtEl>
                        <p:sldTgt/>
                      </p:tgtEl>
                    </p:cond>
                  </p:endCondLst>
                </p:cTn>
                <p:tgtEl>
                  <p:spTgt spid="7"/>
                </p:tgtEl>
              </p:cMediaNode>
            </p:audio>
          </p:childTnLst>
        </p:cTn>
      </p:par>
    </p:tnLst>
    <p:bldLst>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681365" y="2452101"/>
            <a:ext cx="8112677" cy="2708434"/>
          </a:xfrm>
          <a:prstGeom prst="rect">
            <a:avLst/>
          </a:prstGeom>
        </p:spPr>
        <p:txBody>
          <a:bodyPr wrap="square">
            <a:spAutoFit/>
          </a:bodyPr>
          <a:lstStyle/>
          <a:p>
            <a:pPr marL="358775" indent="-358775">
              <a:spcBef>
                <a:spcPts val="1200"/>
              </a:spcBef>
            </a:pPr>
            <a:r>
              <a:rPr lang="en-US" altLang="zh-TW" sz="2000" dirty="0">
                <a:latin typeface="Calibri" panose="020F0502020204030204" pitchFamily="34" charset="0"/>
                <a:cs typeface="Calibri" panose="020F0502020204030204" pitchFamily="34" charset="0"/>
              </a:rPr>
              <a:t>1 	My grandparents are </a:t>
            </a:r>
            <a:r>
              <a:rPr lang="en-US" altLang="zh-TW" sz="2000" b="1" dirty="0">
                <a:latin typeface="Calibri" panose="020F0502020204030204" pitchFamily="34" charset="0"/>
                <a:cs typeface="Calibri" panose="020F0502020204030204" pitchFamily="34" charset="0"/>
              </a:rPr>
              <a:t>paying for </a:t>
            </a:r>
            <a:r>
              <a:rPr lang="en-US" altLang="zh-TW" sz="2000" dirty="0">
                <a:latin typeface="Calibri" panose="020F0502020204030204" pitchFamily="34" charset="0"/>
                <a:cs typeface="Calibri" panose="020F0502020204030204" pitchFamily="34" charset="0"/>
              </a:rPr>
              <a:t>my studies.</a:t>
            </a:r>
          </a:p>
          <a:p>
            <a:pPr marL="358775" indent="-358775">
              <a:spcBef>
                <a:spcPts val="1200"/>
              </a:spcBef>
            </a:pPr>
            <a:r>
              <a:rPr lang="en-US" altLang="zh-TW" sz="2000" dirty="0">
                <a:latin typeface="Calibri" panose="020F0502020204030204" pitchFamily="34" charset="0"/>
                <a:cs typeface="Calibri" panose="020F0502020204030204" pitchFamily="34" charset="0"/>
              </a:rPr>
              <a:t>2 	It’s easy to </a:t>
            </a:r>
            <a:r>
              <a:rPr lang="en-US" altLang="zh-TW" sz="2000" b="1" dirty="0">
                <a:latin typeface="Calibri" panose="020F0502020204030204" pitchFamily="34" charset="0"/>
                <a:cs typeface="Calibri" panose="020F0502020204030204" pitchFamily="34" charset="0"/>
              </a:rPr>
              <a:t>see the difference </a:t>
            </a:r>
            <a:r>
              <a:rPr lang="en-US" altLang="zh-TW" sz="2000" dirty="0">
                <a:latin typeface="Calibri" panose="020F0502020204030204" pitchFamily="34" charset="0"/>
                <a:cs typeface="Calibri" panose="020F0502020204030204" pitchFamily="34" charset="0"/>
              </a:rPr>
              <a:t>between a leg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bone and an arm bone.</a:t>
            </a:r>
          </a:p>
          <a:p>
            <a:pPr marL="358775" indent="-358775">
              <a:spcBef>
                <a:spcPts val="1200"/>
              </a:spcBef>
            </a:pPr>
            <a:r>
              <a:rPr lang="en-US" altLang="zh-TW" sz="2000" dirty="0">
                <a:latin typeface="Calibri" panose="020F0502020204030204" pitchFamily="34" charset="0"/>
                <a:cs typeface="Calibri" panose="020F0502020204030204" pitchFamily="34" charset="0"/>
              </a:rPr>
              <a:t>3 	The doctor took </a:t>
            </a:r>
            <a:r>
              <a:rPr lang="en-US" altLang="zh-TW" sz="2000" b="1" dirty="0">
                <a:latin typeface="Calibri" panose="020F0502020204030204" pitchFamily="34" charset="0"/>
                <a:cs typeface="Calibri" panose="020F0502020204030204" pitchFamily="34" charset="0"/>
              </a:rPr>
              <a:t>small amounts </a:t>
            </a:r>
            <a:r>
              <a:rPr lang="en-US" altLang="zh-TW" sz="2000" dirty="0">
                <a:latin typeface="Calibri" panose="020F0502020204030204" pitchFamily="34" charset="0"/>
                <a:cs typeface="Calibri" panose="020F0502020204030204" pitchFamily="34" charset="0"/>
              </a:rPr>
              <a:t>of my blood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do tests.</a:t>
            </a:r>
          </a:p>
          <a:p>
            <a:pPr marL="358775" indent="-358775">
              <a:spcBef>
                <a:spcPts val="1200"/>
              </a:spcBef>
            </a:pPr>
            <a:r>
              <a:rPr lang="en-US" altLang="zh-TW" sz="2000" dirty="0">
                <a:latin typeface="Calibri" panose="020F0502020204030204" pitchFamily="34" charset="0"/>
                <a:cs typeface="Calibri" panose="020F0502020204030204" pitchFamily="34" charset="0"/>
              </a:rPr>
              <a:t>4 	The soldier was </a:t>
            </a:r>
            <a:r>
              <a:rPr lang="en-US" altLang="zh-TW" sz="2000" b="1" dirty="0">
                <a:latin typeface="Calibri" panose="020F0502020204030204" pitchFamily="34" charset="0"/>
                <a:cs typeface="Calibri" panose="020F0502020204030204" pitchFamily="34" charset="0"/>
              </a:rPr>
              <a:t>caught and put in prison </a:t>
            </a:r>
            <a:r>
              <a:rPr lang="en-US" altLang="zh-TW" sz="2000" dirty="0">
                <a:latin typeface="Calibri" panose="020F0502020204030204" pitchFamily="34" charset="0"/>
                <a:cs typeface="Calibri" panose="020F0502020204030204" pitchFamily="34" charset="0"/>
              </a:rPr>
              <a:t>by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enemy.</a:t>
            </a:r>
          </a:p>
          <a:p>
            <a:pPr marL="358775" indent="-358775">
              <a:spcBef>
                <a:spcPts val="1200"/>
              </a:spcBef>
            </a:pPr>
            <a:r>
              <a:rPr lang="en-US" altLang="zh-TW" sz="2000" dirty="0">
                <a:latin typeface="Calibri" panose="020F0502020204030204" pitchFamily="34" charset="0"/>
                <a:cs typeface="Calibri" panose="020F0502020204030204" pitchFamily="34" charset="0"/>
              </a:rPr>
              <a:t>5 	The cyclist is </a:t>
            </a:r>
            <a:r>
              <a:rPr lang="en-US" altLang="zh-TW" sz="2000" b="1" dirty="0">
                <a:latin typeface="Calibri" panose="020F0502020204030204" pitchFamily="34" charset="0"/>
                <a:cs typeface="Calibri" panose="020F0502020204030204" pitchFamily="34" charset="0"/>
              </a:rPr>
              <a:t>trying</a:t>
            </a:r>
            <a:r>
              <a:rPr lang="en-US" altLang="zh-TW" sz="2000" dirty="0">
                <a:latin typeface="Calibri" panose="020F0502020204030204" pitchFamily="34" charset="0"/>
                <a:cs typeface="Calibri" panose="020F0502020204030204" pitchFamily="34" charset="0"/>
              </a:rPr>
              <a:t> to break the world record.</a:t>
            </a:r>
          </a:p>
          <a:p>
            <a:pPr marL="358775" indent="-358775">
              <a:spcBef>
                <a:spcPts val="1200"/>
              </a:spcBef>
            </a:pPr>
            <a:r>
              <a:rPr lang="en-US" altLang="zh-TW" sz="2000" dirty="0">
                <a:latin typeface="Calibri" panose="020F0502020204030204" pitchFamily="34" charset="0"/>
                <a:cs typeface="Calibri" panose="020F0502020204030204" pitchFamily="34" charset="0"/>
              </a:rPr>
              <a:t>6 	The two brothers look </a:t>
            </a:r>
            <a:r>
              <a:rPr lang="en-US" altLang="zh-TW" sz="2000" b="1" dirty="0">
                <a:latin typeface="Calibri" panose="020F0502020204030204" pitchFamily="34" charset="0"/>
                <a:cs typeface="Calibri" panose="020F0502020204030204" pitchFamily="34" charset="0"/>
              </a:rPr>
              <a:t>exactly the same </a:t>
            </a:r>
            <a:r>
              <a:rPr lang="en-US" altLang="zh-TW" sz="2000" dirty="0">
                <a:latin typeface="Calibri" panose="020F0502020204030204" pitchFamily="34" charset="0"/>
                <a:cs typeface="Calibri" panose="020F0502020204030204" pitchFamily="34" charset="0"/>
              </a:rPr>
              <a:t>to me.</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Find these words in the articles. Look at how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words are used and try to guess their meaning.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Then replace the words in bold in the sentences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(1–6) with these words.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925899C-B7F6-4C58-9BC3-36F32E88C22A}"/>
              </a:ext>
            </a:extLst>
          </p:cNvPr>
          <p:cNvSpPr/>
          <p:nvPr/>
        </p:nvSpPr>
        <p:spPr>
          <a:xfrm>
            <a:off x="5632315" y="2501014"/>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financing</a:t>
            </a:r>
          </a:p>
        </p:txBody>
      </p:sp>
      <p:sp>
        <p:nvSpPr>
          <p:cNvPr id="10" name="矩形 9">
            <a:extLst>
              <a:ext uri="{FF2B5EF4-FFF2-40B4-BE49-F238E27FC236}">
                <a16:creationId xmlns:a16="http://schemas.microsoft.com/office/drawing/2014/main" id="{7A58094E-2EF6-472A-B544-5BF2110BE76C}"/>
              </a:ext>
            </a:extLst>
          </p:cNvPr>
          <p:cNvSpPr/>
          <p:nvPr/>
        </p:nvSpPr>
        <p:spPr>
          <a:xfrm>
            <a:off x="7324270" y="2714177"/>
            <a:ext cx="1557084"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distinguish</a:t>
            </a:r>
          </a:p>
        </p:txBody>
      </p:sp>
      <p:pic>
        <p:nvPicPr>
          <p:cNvPr id="8194" name="Picture 2"/>
          <p:cNvPicPr>
            <a:picLocks noChangeAspect="1" noChangeArrowheads="1"/>
          </p:cNvPicPr>
          <p:nvPr/>
        </p:nvPicPr>
        <p:blipFill>
          <a:blip r:embed="rId2" cstate="print"/>
          <a:srcRect/>
          <a:stretch>
            <a:fillRect/>
          </a:stretch>
        </p:blipFill>
        <p:spPr bwMode="auto">
          <a:xfrm>
            <a:off x="770562" y="1424783"/>
            <a:ext cx="5062291" cy="943082"/>
          </a:xfrm>
          <a:prstGeom prst="rect">
            <a:avLst/>
          </a:prstGeom>
          <a:noFill/>
          <a:ln w="9525">
            <a:noFill/>
            <a:miter lim="800000"/>
            <a:headEnd/>
            <a:tailEnd/>
          </a:ln>
        </p:spPr>
      </p:pic>
      <p:sp>
        <p:nvSpPr>
          <p:cNvPr id="9" name="矩形 8">
            <a:extLst>
              <a:ext uri="{FF2B5EF4-FFF2-40B4-BE49-F238E27FC236}">
                <a16:creationId xmlns:a16="http://schemas.microsoft.com/office/drawing/2014/main" id="{C925899C-B7F6-4C58-9BC3-36F32E88C22A}"/>
              </a:ext>
            </a:extLst>
          </p:cNvPr>
          <p:cNvSpPr/>
          <p:nvPr/>
        </p:nvSpPr>
        <p:spPr>
          <a:xfrm>
            <a:off x="6926093" y="3395958"/>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samples</a:t>
            </a:r>
          </a:p>
        </p:txBody>
      </p:sp>
      <p:sp>
        <p:nvSpPr>
          <p:cNvPr id="11" name="矩形 10">
            <a:extLst>
              <a:ext uri="{FF2B5EF4-FFF2-40B4-BE49-F238E27FC236}">
                <a16:creationId xmlns:a16="http://schemas.microsoft.com/office/drawing/2014/main" id="{C925899C-B7F6-4C58-9BC3-36F32E88C22A}"/>
              </a:ext>
            </a:extLst>
          </p:cNvPr>
          <p:cNvSpPr/>
          <p:nvPr/>
        </p:nvSpPr>
        <p:spPr>
          <a:xfrm>
            <a:off x="6883940" y="3869370"/>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captured</a:t>
            </a:r>
          </a:p>
        </p:txBody>
      </p:sp>
      <p:sp>
        <p:nvSpPr>
          <p:cNvPr id="12" name="矩形 11">
            <a:extLst>
              <a:ext uri="{FF2B5EF4-FFF2-40B4-BE49-F238E27FC236}">
                <a16:creationId xmlns:a16="http://schemas.microsoft.com/office/drawing/2014/main" id="{C925899C-B7F6-4C58-9BC3-36F32E88C22A}"/>
              </a:ext>
            </a:extLst>
          </p:cNvPr>
          <p:cNvSpPr/>
          <p:nvPr/>
        </p:nvSpPr>
        <p:spPr>
          <a:xfrm>
            <a:off x="5852808" y="4296542"/>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attempting</a:t>
            </a:r>
          </a:p>
        </p:txBody>
      </p:sp>
      <p:sp>
        <p:nvSpPr>
          <p:cNvPr id="13" name="矩形 12">
            <a:extLst>
              <a:ext uri="{FF2B5EF4-FFF2-40B4-BE49-F238E27FC236}">
                <a16:creationId xmlns:a16="http://schemas.microsoft.com/office/drawing/2014/main" id="{C925899C-B7F6-4C58-9BC3-36F32E88C22A}"/>
              </a:ext>
            </a:extLst>
          </p:cNvPr>
          <p:cNvSpPr/>
          <p:nvPr/>
        </p:nvSpPr>
        <p:spPr>
          <a:xfrm>
            <a:off x="5959813" y="4764103"/>
            <a:ext cx="177043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identical</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left)">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wipe(left)">
                                      <p:cBhvr>
                                        <p:cTn id="3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9" grpId="0" build="p"/>
      <p:bldP spid="11" grpId="0" build="p"/>
      <p:bldP spid="12" grpId="0" build="p"/>
      <p:bldP spid="1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681365" y="710850"/>
            <a:ext cx="8268082" cy="1477328"/>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The piece of bone ‘might have been from</a:t>
            </a:r>
            <a:r>
              <a:rPr lang="zh-TW" altLang="en-US" sz="2000" dirty="0">
                <a:latin typeface="Calibri" panose="020F0502020204030204" pitchFamily="34" charset="0"/>
              </a:rPr>
              <a:t> </a:t>
            </a:r>
            <a:r>
              <a:rPr lang="en-US" altLang="zh-TW" sz="2000" dirty="0">
                <a:latin typeface="Calibri" panose="020F0502020204030204" pitchFamily="34" charset="0"/>
              </a:rPr>
              <a:t>one of Earhart’s fingers’. Are there any other</a:t>
            </a:r>
            <a:r>
              <a:rPr lang="zh-TW" altLang="en-US" sz="2000" dirty="0">
                <a:latin typeface="Calibri" panose="020F0502020204030204" pitchFamily="34" charset="0"/>
              </a:rPr>
              <a:t> </a:t>
            </a:r>
            <a:r>
              <a:rPr lang="en-US" altLang="zh-TW" sz="2000" dirty="0">
                <a:latin typeface="Calibri" panose="020F0502020204030204" pitchFamily="34" charset="0"/>
              </a:rPr>
              <a:t>possibilities?</a:t>
            </a:r>
          </a:p>
          <a:p>
            <a:pPr marL="360000" indent="-360000">
              <a:spcBef>
                <a:spcPts val="600"/>
              </a:spcBef>
            </a:pPr>
            <a:r>
              <a:rPr lang="en-US" altLang="zh-TW" sz="2000" dirty="0">
                <a:latin typeface="Calibri" panose="020F0502020204030204" pitchFamily="34" charset="0"/>
              </a:rPr>
              <a:t>2 	Is it certain that any saliva on the envelopes is</a:t>
            </a:r>
            <a:r>
              <a:rPr lang="zh-TW" altLang="en-US" sz="2000" dirty="0">
                <a:latin typeface="Calibri" panose="020F0502020204030204" pitchFamily="34" charset="0"/>
              </a:rPr>
              <a:t> </a:t>
            </a:r>
            <a:r>
              <a:rPr lang="en-US" altLang="zh-TW" sz="2000" dirty="0">
                <a:latin typeface="Calibri" panose="020F0502020204030204" pitchFamily="34" charset="0"/>
              </a:rPr>
              <a:t>Earhart’s? Why? / Why not?</a:t>
            </a:r>
          </a:p>
          <a:p>
            <a:pPr marL="360000" indent="-360000">
              <a:spcBef>
                <a:spcPts val="600"/>
              </a:spcBef>
            </a:pPr>
            <a:r>
              <a:rPr lang="en-US" altLang="zh-TW" sz="2000" dirty="0">
                <a:latin typeface="Calibri" panose="020F0502020204030204" pitchFamily="34" charset="0"/>
              </a:rPr>
              <a:t>3 	Do you think the project will be successful?</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Discuss the questions.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925899C-B7F6-4C58-9BC3-36F32E88C22A}"/>
              </a:ext>
            </a:extLst>
          </p:cNvPr>
          <p:cNvSpPr/>
          <p:nvPr/>
        </p:nvSpPr>
        <p:spPr>
          <a:xfrm>
            <a:off x="733286" y="2268428"/>
            <a:ext cx="8216161" cy="1200329"/>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The piece of bone may be from a turtle.</a:t>
            </a:r>
          </a:p>
          <a:p>
            <a:pPr marL="360363" indent="-360363"/>
            <a:r>
              <a:rPr lang="en-US" altLang="zh-TW" b="1" dirty="0">
                <a:solidFill>
                  <a:srgbClr val="FF0066"/>
                </a:solidFill>
                <a:latin typeface="Segoe Print" panose="02000600000000000000" pitchFamily="2" charset="0"/>
              </a:rPr>
              <a:t>2 	It isn’t certain because much of Earhart’s</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correspondence was dealt with by her secretary, so she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may have sealed the envelopes.</a:t>
            </a:r>
          </a:p>
          <a:p>
            <a:pPr marL="360363" indent="-360363"/>
            <a:r>
              <a:rPr lang="en-US" altLang="zh-TW" b="1" dirty="0">
                <a:solidFill>
                  <a:srgbClr val="FF0066"/>
                </a:solidFill>
                <a:latin typeface="Segoe Print" panose="02000600000000000000" pitchFamily="2" charset="0"/>
              </a:rPr>
              <a:t>3 	Students’ own answers</a:t>
            </a:r>
          </a:p>
        </p:txBody>
      </p:sp>
      <p:sp>
        <p:nvSpPr>
          <p:cNvPr id="10" name="矩形 9">
            <a:extLst>
              <a:ext uri="{FF2B5EF4-FFF2-40B4-BE49-F238E27FC236}">
                <a16:creationId xmlns:a16="http://schemas.microsoft.com/office/drawing/2014/main" id="{7A58094E-2EF6-472A-B544-5BF2110BE76C}"/>
              </a:ext>
            </a:extLst>
          </p:cNvPr>
          <p:cNvSpPr/>
          <p:nvPr/>
        </p:nvSpPr>
        <p:spPr>
          <a:xfrm>
            <a:off x="1137479" y="4562433"/>
            <a:ext cx="4096002"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claims about Earhart’s remains</a:t>
            </a:r>
          </a:p>
        </p:txBody>
      </p:sp>
      <p:sp>
        <p:nvSpPr>
          <p:cNvPr id="14" name="矩形 13">
            <a:extLst>
              <a:ext uri="{FF2B5EF4-FFF2-40B4-BE49-F238E27FC236}">
                <a16:creationId xmlns:a16="http://schemas.microsoft.com/office/drawing/2014/main" id="{59DC50ED-E7C6-40B8-AEBD-88ECF5F481B9}"/>
              </a:ext>
            </a:extLst>
          </p:cNvPr>
          <p:cNvSpPr/>
          <p:nvPr/>
        </p:nvSpPr>
        <p:spPr>
          <a:xfrm>
            <a:off x="327433" y="3701126"/>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Complete the summary.</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6279845-AFB8-4B56-896B-988C0B7F77B6}"/>
              </a:ext>
            </a:extLst>
          </p:cNvPr>
          <p:cNvSpPr/>
          <p:nvPr/>
        </p:nvSpPr>
        <p:spPr>
          <a:xfrm>
            <a:off x="665192" y="4149566"/>
            <a:ext cx="8216161" cy="2015936"/>
          </a:xfrm>
          <a:prstGeom prst="rect">
            <a:avLst/>
          </a:prstGeom>
        </p:spPr>
        <p:txBody>
          <a:bodyPr wrap="square">
            <a:spAutoFit/>
          </a:bodyPr>
          <a:lstStyle/>
          <a:p>
            <a:pPr>
              <a:spcBef>
                <a:spcPts val="600"/>
              </a:spcBef>
            </a:pPr>
            <a:r>
              <a:rPr lang="en-US" altLang="zh-TW" sz="2000" dirty="0">
                <a:latin typeface="Calibri" panose="020F0502020204030204" pitchFamily="34" charset="0"/>
              </a:rPr>
              <a:t>The new project aims to provide a way of</a:t>
            </a:r>
            <a:r>
              <a:rPr lang="zh-TW" altLang="en-US" sz="2000" dirty="0">
                <a:latin typeface="Calibri" panose="020F0502020204030204" pitchFamily="34" charset="0"/>
              </a:rPr>
              <a:t> </a:t>
            </a:r>
            <a:r>
              <a:rPr lang="en-US" altLang="zh-TW" sz="2000" dirty="0">
                <a:latin typeface="Calibri" panose="020F0502020204030204" pitchFamily="34" charset="0"/>
              </a:rPr>
              <a:t>testing </a:t>
            </a:r>
          </a:p>
          <a:p>
            <a:pPr>
              <a:spcBef>
                <a:spcPts val="600"/>
              </a:spcBef>
            </a:pPr>
            <a:r>
              <a:rPr lang="en-US" altLang="zh-TW" sz="2000" dirty="0">
                <a:latin typeface="Calibri" panose="020F0502020204030204" pitchFamily="34" charset="0"/>
              </a:rPr>
              <a:t>1 ________________________________. The success of the</a:t>
            </a:r>
            <a:r>
              <a:rPr lang="zh-TW" altLang="en-US" sz="2000" dirty="0">
                <a:latin typeface="Calibri" panose="020F0502020204030204" pitchFamily="34" charset="0"/>
              </a:rPr>
              <a:t> </a:t>
            </a:r>
            <a:r>
              <a:rPr lang="en-US" altLang="zh-TW" sz="2000" dirty="0">
                <a:latin typeface="Calibri" panose="020F0502020204030204" pitchFamily="34" charset="0"/>
              </a:rPr>
              <a:t>project depends on several things. Firstly, that</a:t>
            </a:r>
            <a:r>
              <a:rPr lang="zh-TW" altLang="en-US" sz="2000" dirty="0">
                <a:latin typeface="Calibri" panose="020F0502020204030204" pitchFamily="34" charset="0"/>
              </a:rPr>
              <a:t> </a:t>
            </a:r>
            <a:r>
              <a:rPr lang="en-US" altLang="zh-TW" sz="2000" dirty="0">
                <a:latin typeface="Calibri" panose="020F0502020204030204" pitchFamily="34" charset="0"/>
              </a:rPr>
              <a:t>the bone is from a 2 _____________________, not a turtle.</a:t>
            </a:r>
            <a:r>
              <a:rPr lang="zh-TW" altLang="en-US" sz="2000" dirty="0">
                <a:latin typeface="Calibri" panose="020F0502020204030204" pitchFamily="34" charset="0"/>
              </a:rPr>
              <a:t> </a:t>
            </a:r>
            <a:r>
              <a:rPr lang="en-US" altLang="zh-TW" sz="2000" dirty="0">
                <a:latin typeface="Calibri" panose="020F0502020204030204" pitchFamily="34" charset="0"/>
              </a:rPr>
              <a:t>Secondly, that Earhart’s saliva still exists on</a:t>
            </a:r>
            <a:r>
              <a:rPr lang="zh-TW" altLang="en-US" sz="2000" dirty="0">
                <a:latin typeface="Calibri" panose="020F0502020204030204" pitchFamily="34" charset="0"/>
              </a:rPr>
              <a:t>                                                 </a:t>
            </a:r>
            <a:r>
              <a:rPr lang="en-US" altLang="zh-TW" sz="2000" dirty="0">
                <a:latin typeface="Calibri" panose="020F0502020204030204" pitchFamily="34" charset="0"/>
              </a:rPr>
              <a:t>3 ____________________________________. And thirdly, that there is enough</a:t>
            </a:r>
            <a:r>
              <a:rPr lang="zh-TW" altLang="en-US" sz="2000" dirty="0">
                <a:latin typeface="Calibri" panose="020F0502020204030204" pitchFamily="34" charset="0"/>
              </a:rPr>
              <a:t> </a:t>
            </a:r>
            <a:r>
              <a:rPr lang="en-US" altLang="zh-TW" sz="2000" dirty="0">
                <a:latin typeface="Calibri" panose="020F0502020204030204" pitchFamily="34" charset="0"/>
              </a:rPr>
              <a:t>saliva to 4 ________________________________.</a:t>
            </a:r>
          </a:p>
        </p:txBody>
      </p:sp>
      <p:sp>
        <p:nvSpPr>
          <p:cNvPr id="17" name="矩形 16">
            <a:extLst>
              <a:ext uri="{FF2B5EF4-FFF2-40B4-BE49-F238E27FC236}">
                <a16:creationId xmlns:a16="http://schemas.microsoft.com/office/drawing/2014/main" id="{7A58094E-2EF6-472A-B544-5BF2110BE76C}"/>
              </a:ext>
            </a:extLst>
          </p:cNvPr>
          <p:cNvSpPr/>
          <p:nvPr/>
        </p:nvSpPr>
        <p:spPr>
          <a:xfrm>
            <a:off x="6770426" y="4892009"/>
            <a:ext cx="1099885"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human</a:t>
            </a:r>
          </a:p>
        </p:txBody>
      </p:sp>
      <p:sp>
        <p:nvSpPr>
          <p:cNvPr id="19" name="矩形 18">
            <a:extLst>
              <a:ext uri="{FF2B5EF4-FFF2-40B4-BE49-F238E27FC236}">
                <a16:creationId xmlns:a16="http://schemas.microsoft.com/office/drawing/2014/main" id="{7A58094E-2EF6-472A-B544-5BF2110BE76C}"/>
              </a:ext>
            </a:extLst>
          </p:cNvPr>
          <p:cNvSpPr/>
          <p:nvPr/>
        </p:nvSpPr>
        <p:spPr>
          <a:xfrm>
            <a:off x="1001288" y="5467106"/>
            <a:ext cx="4621299"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the envelopes of letters that she sent</a:t>
            </a:r>
          </a:p>
        </p:txBody>
      </p:sp>
      <p:sp>
        <p:nvSpPr>
          <p:cNvPr id="20" name="矩形 19">
            <a:extLst>
              <a:ext uri="{FF2B5EF4-FFF2-40B4-BE49-F238E27FC236}">
                <a16:creationId xmlns:a16="http://schemas.microsoft.com/office/drawing/2014/main" id="{7A58094E-2EF6-472A-B544-5BF2110BE76C}"/>
              </a:ext>
            </a:extLst>
          </p:cNvPr>
          <p:cNvSpPr/>
          <p:nvPr/>
        </p:nvSpPr>
        <p:spPr>
          <a:xfrm>
            <a:off x="3160831" y="5817302"/>
            <a:ext cx="3191331"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give them a DNA sample</a:t>
            </a: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left)">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left)">
                                      <p:cBhvr>
                                        <p:cTn id="27" dur="5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wipe(left)">
                                      <p:cBhvr>
                                        <p:cTn id="32" dur="500"/>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wipe(left)">
                                      <p:cBhvr>
                                        <p:cTn id="3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17" grpId="0" build="p"/>
      <p:bldP spid="19" grpId="0" build="p"/>
      <p:bldP spid="2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295182" y="273032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a:t>
            </a:r>
            <a:r>
              <a:rPr lang="en-US" altLang="zh-TW" sz="2000" dirty="0" err="1">
                <a:latin typeface="Calibri" panose="020F0502020204030204" pitchFamily="34" charset="0"/>
                <a:cs typeface="Calibri" panose="020F0502020204030204" pitchFamily="34" charset="0"/>
              </a:rPr>
              <a:t>wordbuilding</a:t>
            </a:r>
            <a:r>
              <a:rPr lang="en-US" altLang="zh-TW" sz="2000" dirty="0">
                <a:latin typeface="Calibri" panose="020F0502020204030204" pitchFamily="34" charset="0"/>
                <a:cs typeface="Calibri" panose="020F0502020204030204" pitchFamily="34" charset="0"/>
              </a:rPr>
              <a:t> box. Find these words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two articles. Are they used as nouns or verbs?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err="1">
                <a:solidFill>
                  <a:srgbClr val="E60000"/>
                </a:solidFill>
                <a:latin typeface="Calibri" panose="020F0502020204030204" pitchFamily="34" charset="0"/>
              </a:rPr>
              <a:t>Wordbuilding</a:t>
            </a:r>
            <a:r>
              <a:rPr lang="en-US" altLang="zh-TW" sz="3200" b="1" dirty="0">
                <a:solidFill>
                  <a:srgbClr val="E60000"/>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nouns and verbs</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380D6CE3-A178-420D-92FD-AB7F18DCD8BE}"/>
              </a:ext>
            </a:extLst>
          </p:cNvPr>
          <p:cNvSpPr/>
          <p:nvPr/>
        </p:nvSpPr>
        <p:spPr>
          <a:xfrm>
            <a:off x="4667792" y="3590784"/>
            <a:ext cx="3620174" cy="155427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5 	contact (line 13)</a:t>
            </a:r>
          </a:p>
          <a:p>
            <a:pPr marL="361950" indent="-361950">
              <a:spcBef>
                <a:spcPts val="600"/>
              </a:spcBef>
            </a:pPr>
            <a:r>
              <a:rPr lang="en-US" altLang="zh-TW" sz="2000" dirty="0">
                <a:latin typeface="Calibri" panose="020F0502020204030204" pitchFamily="34" charset="0"/>
              </a:rPr>
              <a:t>6 	plan (line 23)</a:t>
            </a:r>
          </a:p>
          <a:p>
            <a:pPr marL="361950" indent="-361950">
              <a:spcBef>
                <a:spcPts val="600"/>
              </a:spcBef>
            </a:pPr>
            <a:r>
              <a:rPr lang="en-US" altLang="zh-TW" sz="2000" dirty="0">
                <a:latin typeface="Calibri" panose="020F0502020204030204" pitchFamily="34" charset="0"/>
              </a:rPr>
              <a:t>7 	test (line 26)</a:t>
            </a:r>
          </a:p>
          <a:p>
            <a:pPr marL="361950" indent="-361950">
              <a:spcBef>
                <a:spcPts val="600"/>
              </a:spcBef>
            </a:pPr>
            <a:r>
              <a:rPr lang="en-US" altLang="zh-TW" sz="2000" dirty="0">
                <a:latin typeface="Calibri" panose="020F0502020204030204" pitchFamily="34" charset="0"/>
              </a:rPr>
              <a:t>8 	remains (line 35)</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01D53EC1-A020-4F6C-9166-642660CBEA49}"/>
              </a:ext>
            </a:extLst>
          </p:cNvPr>
          <p:cNvSpPr/>
          <p:nvPr/>
        </p:nvSpPr>
        <p:spPr>
          <a:xfrm>
            <a:off x="2183609" y="3600929"/>
            <a:ext cx="1340432" cy="369332"/>
          </a:xfrm>
          <a:prstGeom prst="rect">
            <a:avLst/>
          </a:prstGeom>
        </p:spPr>
        <p:txBody>
          <a:bodyPr wrap="none">
            <a:spAutoFit/>
          </a:bodyPr>
          <a:lstStyle/>
          <a:p>
            <a:r>
              <a:rPr lang="en-US" altLang="zh-TW" b="1" dirty="0">
                <a:solidFill>
                  <a:srgbClr val="FF0066"/>
                </a:solidFill>
                <a:latin typeface="Segoe Print" panose="02000600000000000000" pitchFamily="2" charset="0"/>
              </a:rPr>
              <a:t>fly – verb</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5BECE8EC-FBC9-491F-A90E-80EA5EF3EF06}"/>
              </a:ext>
            </a:extLst>
          </p:cNvPr>
          <p:cNvSpPr/>
          <p:nvPr/>
        </p:nvSpPr>
        <p:spPr>
          <a:xfrm>
            <a:off x="2427951" y="4017075"/>
            <a:ext cx="1465466" cy="369332"/>
          </a:xfrm>
          <a:prstGeom prst="rect">
            <a:avLst/>
          </a:prstGeom>
        </p:spPr>
        <p:txBody>
          <a:bodyPr wrap="none">
            <a:spAutoFit/>
          </a:bodyPr>
          <a:lstStyle/>
          <a:p>
            <a:r>
              <a:rPr lang="en-US" altLang="zh-TW" b="1" dirty="0">
                <a:solidFill>
                  <a:srgbClr val="FF0066"/>
                </a:solidFill>
                <a:latin typeface="Segoe Print" panose="02000600000000000000" pitchFamily="2" charset="0"/>
              </a:rPr>
              <a:t>land– verb</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14FEC3D8-BB06-4E08-A82B-8FB79723D7C6}"/>
              </a:ext>
            </a:extLst>
          </p:cNvPr>
          <p:cNvSpPr/>
          <p:nvPr/>
        </p:nvSpPr>
        <p:spPr>
          <a:xfrm>
            <a:off x="2530563" y="4369680"/>
            <a:ext cx="17604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books – noun</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1480FDD4-7756-4B50-8226-177361281661}"/>
              </a:ext>
            </a:extLst>
          </p:cNvPr>
          <p:cNvSpPr/>
          <p:nvPr/>
        </p:nvSpPr>
        <p:spPr>
          <a:xfrm>
            <a:off x="2772982" y="4733577"/>
            <a:ext cx="1983235" cy="369332"/>
          </a:xfrm>
          <a:prstGeom prst="rect">
            <a:avLst/>
          </a:prstGeom>
        </p:spPr>
        <p:txBody>
          <a:bodyPr wrap="none">
            <a:spAutoFit/>
          </a:bodyPr>
          <a:lstStyle/>
          <a:p>
            <a:r>
              <a:rPr lang="en-US" altLang="zh-TW" b="1" dirty="0">
                <a:solidFill>
                  <a:srgbClr val="FF0066"/>
                </a:solidFill>
                <a:latin typeface="Segoe Print" panose="02000600000000000000" pitchFamily="2" charset="0"/>
              </a:rPr>
              <a:t>records – noun</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896D3791-A1D2-4CAC-9C14-A4152395DAF3}"/>
              </a:ext>
            </a:extLst>
          </p:cNvPr>
          <p:cNvSpPr/>
          <p:nvPr/>
        </p:nvSpPr>
        <p:spPr>
          <a:xfrm>
            <a:off x="6806629" y="3617486"/>
            <a:ext cx="19976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contact – noun</a:t>
            </a:r>
            <a:endParaRPr lang="zh-TW" altLang="en-US" b="1" dirty="0">
              <a:solidFill>
                <a:srgbClr val="FF0066"/>
              </a:solidFill>
              <a:latin typeface="Segoe Print" panose="02000600000000000000" pitchFamily="2" charset="0"/>
            </a:endParaRPr>
          </a:p>
        </p:txBody>
      </p:sp>
      <p:pic>
        <p:nvPicPr>
          <p:cNvPr id="9218" name="Picture 2"/>
          <p:cNvPicPr>
            <a:picLocks noChangeAspect="1" noChangeArrowheads="1"/>
          </p:cNvPicPr>
          <p:nvPr/>
        </p:nvPicPr>
        <p:blipFill>
          <a:blip r:embed="rId2" cstate="print"/>
          <a:srcRect/>
          <a:stretch>
            <a:fillRect/>
          </a:stretch>
        </p:blipFill>
        <p:spPr bwMode="auto">
          <a:xfrm>
            <a:off x="735155" y="896858"/>
            <a:ext cx="5476801" cy="1694186"/>
          </a:xfrm>
          <a:prstGeom prst="rect">
            <a:avLst/>
          </a:prstGeom>
          <a:noFill/>
          <a:ln w="9525">
            <a:noFill/>
            <a:miter lim="800000"/>
            <a:headEnd/>
            <a:tailEnd/>
          </a:ln>
        </p:spPr>
      </p:pic>
      <p:sp>
        <p:nvSpPr>
          <p:cNvPr id="16" name="矩形 15">
            <a:extLst>
              <a:ext uri="{FF2B5EF4-FFF2-40B4-BE49-F238E27FC236}">
                <a16:creationId xmlns:a16="http://schemas.microsoft.com/office/drawing/2014/main" id="{380D6CE3-A178-420D-92FD-AB7F18DCD8BE}"/>
              </a:ext>
            </a:extLst>
          </p:cNvPr>
          <p:cNvSpPr/>
          <p:nvPr/>
        </p:nvSpPr>
        <p:spPr>
          <a:xfrm>
            <a:off x="659996" y="3600511"/>
            <a:ext cx="3620174" cy="155427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fly (line 1)</a:t>
            </a:r>
          </a:p>
          <a:p>
            <a:pPr marL="361950" indent="-361950">
              <a:spcBef>
                <a:spcPts val="600"/>
              </a:spcBef>
            </a:pPr>
            <a:r>
              <a:rPr lang="en-US" altLang="zh-TW" sz="2000" dirty="0">
                <a:latin typeface="Calibri" panose="020F0502020204030204" pitchFamily="34" charset="0"/>
              </a:rPr>
              <a:t>2 	land (line 3)</a:t>
            </a:r>
          </a:p>
          <a:p>
            <a:pPr marL="361950" indent="-361950">
              <a:spcBef>
                <a:spcPts val="600"/>
              </a:spcBef>
            </a:pPr>
            <a:r>
              <a:rPr lang="en-US" altLang="zh-TW" sz="2000" dirty="0">
                <a:latin typeface="Calibri" panose="020F0502020204030204" pitchFamily="34" charset="0"/>
              </a:rPr>
              <a:t>3 	books (line 8)</a:t>
            </a:r>
          </a:p>
          <a:p>
            <a:pPr marL="361950" indent="-361950">
              <a:spcBef>
                <a:spcPts val="600"/>
              </a:spcBef>
            </a:pPr>
            <a:r>
              <a:rPr lang="en-US" altLang="zh-TW" sz="2000" dirty="0">
                <a:latin typeface="Calibri" panose="020F0502020204030204" pitchFamily="34" charset="0"/>
              </a:rPr>
              <a:t>4 	records (line 11)</a:t>
            </a:r>
            <a:endParaRPr lang="zh-TW" altLang="en-US" sz="2000" dirty="0">
              <a:latin typeface="Calibri" panose="020F0502020204030204" pitchFamily="34" charset="0"/>
            </a:endParaRPr>
          </a:p>
        </p:txBody>
      </p:sp>
      <p:sp>
        <p:nvSpPr>
          <p:cNvPr id="18" name="矩形 17">
            <a:extLst>
              <a:ext uri="{FF2B5EF4-FFF2-40B4-BE49-F238E27FC236}">
                <a16:creationId xmlns:a16="http://schemas.microsoft.com/office/drawing/2014/main" id="{896D3791-A1D2-4CAC-9C14-A4152395DAF3}"/>
              </a:ext>
            </a:extLst>
          </p:cNvPr>
          <p:cNvSpPr/>
          <p:nvPr/>
        </p:nvSpPr>
        <p:spPr>
          <a:xfrm>
            <a:off x="6446706" y="3988340"/>
            <a:ext cx="1555234" cy="369332"/>
          </a:xfrm>
          <a:prstGeom prst="rect">
            <a:avLst/>
          </a:prstGeom>
        </p:spPr>
        <p:txBody>
          <a:bodyPr wrap="none">
            <a:spAutoFit/>
          </a:bodyPr>
          <a:lstStyle/>
          <a:p>
            <a:r>
              <a:rPr lang="en-US" altLang="zh-TW" b="1" dirty="0">
                <a:solidFill>
                  <a:srgbClr val="FF0066"/>
                </a:solidFill>
                <a:latin typeface="Segoe Print" panose="02000600000000000000" pitchFamily="2" charset="0"/>
              </a:rPr>
              <a:t>plan – verb</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896D3791-A1D2-4CAC-9C14-A4152395DAF3}"/>
              </a:ext>
            </a:extLst>
          </p:cNvPr>
          <p:cNvSpPr/>
          <p:nvPr/>
        </p:nvSpPr>
        <p:spPr>
          <a:xfrm>
            <a:off x="6462919" y="4396902"/>
            <a:ext cx="1486304" cy="369332"/>
          </a:xfrm>
          <a:prstGeom prst="rect">
            <a:avLst/>
          </a:prstGeom>
        </p:spPr>
        <p:txBody>
          <a:bodyPr wrap="none">
            <a:spAutoFit/>
          </a:bodyPr>
          <a:lstStyle/>
          <a:p>
            <a:r>
              <a:rPr lang="en-US" altLang="zh-TW" b="1" dirty="0">
                <a:solidFill>
                  <a:srgbClr val="FF0066"/>
                </a:solidFill>
                <a:latin typeface="Segoe Print" panose="02000600000000000000" pitchFamily="2" charset="0"/>
              </a:rPr>
              <a:t>test – verb</a:t>
            </a:r>
            <a:endParaRPr lang="zh-TW" altLang="en-US" b="1" dirty="0">
              <a:solidFill>
                <a:srgbClr val="FF0066"/>
              </a:solidFill>
              <a:latin typeface="Segoe Print" panose="02000600000000000000" pitchFamily="2" charset="0"/>
            </a:endParaRPr>
          </a:p>
        </p:txBody>
      </p:sp>
      <p:sp>
        <p:nvSpPr>
          <p:cNvPr id="26" name="矩形 25">
            <a:extLst>
              <a:ext uri="{FF2B5EF4-FFF2-40B4-BE49-F238E27FC236}">
                <a16:creationId xmlns:a16="http://schemas.microsoft.com/office/drawing/2014/main" id="{896D3791-A1D2-4CAC-9C14-A4152395DAF3}"/>
              </a:ext>
            </a:extLst>
          </p:cNvPr>
          <p:cNvSpPr/>
          <p:nvPr/>
        </p:nvSpPr>
        <p:spPr>
          <a:xfrm>
            <a:off x="6855532" y="4755624"/>
            <a:ext cx="2050561" cy="369332"/>
          </a:xfrm>
          <a:prstGeom prst="rect">
            <a:avLst/>
          </a:prstGeom>
        </p:spPr>
        <p:txBody>
          <a:bodyPr wrap="none">
            <a:spAutoFit/>
          </a:bodyPr>
          <a:lstStyle/>
          <a:p>
            <a:r>
              <a:rPr lang="en-US" altLang="zh-TW" b="1" dirty="0">
                <a:solidFill>
                  <a:srgbClr val="FF0066"/>
                </a:solidFill>
                <a:latin typeface="Segoe Print" panose="02000600000000000000" pitchFamily="2" charset="0"/>
              </a:rPr>
              <a:t>remains – noun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82441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18" grpId="0"/>
      <p:bldP spid="19" grpId="0"/>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same words in these sentences. Is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meaning similar to the meaning of the word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Exercise 7?</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CD834955-3E6C-4F93-AEC1-C1FD494973F7}"/>
              </a:ext>
            </a:extLst>
          </p:cNvPr>
          <p:cNvSpPr/>
          <p:nvPr/>
        </p:nvSpPr>
        <p:spPr>
          <a:xfrm>
            <a:off x="688222" y="1066482"/>
            <a:ext cx="8099776" cy="193899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Have you got any plans for the weekend?</a:t>
            </a:r>
          </a:p>
          <a:p>
            <a:pPr marL="361950" indent="-361950">
              <a:spcBef>
                <a:spcPts val="600"/>
              </a:spcBef>
            </a:pPr>
            <a:r>
              <a:rPr lang="en-US" altLang="zh-TW" sz="2000" dirty="0">
                <a:latin typeface="Calibri" panose="020F0502020204030204" pitchFamily="34" charset="0"/>
              </a:rPr>
              <a:t>2 	We always book our hotel rooms in advance.</a:t>
            </a:r>
          </a:p>
          <a:p>
            <a:pPr marL="361950" indent="-361950">
              <a:spcBef>
                <a:spcPts val="600"/>
              </a:spcBef>
            </a:pPr>
            <a:r>
              <a:rPr lang="en-US" altLang="zh-TW" sz="2000" dirty="0">
                <a:latin typeface="Calibri" panose="020F0502020204030204" pitchFamily="34" charset="0"/>
              </a:rPr>
              <a:t>3 	I tried to contact them yesterday without success.</a:t>
            </a:r>
          </a:p>
          <a:p>
            <a:pPr marL="361950" indent="-361950">
              <a:spcBef>
                <a:spcPts val="600"/>
              </a:spcBef>
            </a:pPr>
            <a:r>
              <a:rPr lang="en-US" altLang="zh-TW" sz="2000" dirty="0">
                <a:latin typeface="Calibri" panose="020F0502020204030204" pitchFamily="34" charset="0"/>
              </a:rPr>
              <a:t>4 	Did Amelia Earhart hold any flying records?</a:t>
            </a:r>
          </a:p>
          <a:p>
            <a:pPr marL="361950" indent="-361950">
              <a:spcBef>
                <a:spcPts val="600"/>
              </a:spcBef>
            </a:pPr>
            <a:r>
              <a:rPr lang="en-US" altLang="zh-TW" sz="2000" dirty="0">
                <a:latin typeface="Calibri" panose="020F0502020204030204" pitchFamily="34" charset="0"/>
              </a:rPr>
              <a:t>5 	Everyone did badly in yesterday’s English test.</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id="{514694BB-7539-4D7B-A6B3-D2BD2376554B}"/>
              </a:ext>
            </a:extLst>
          </p:cNvPr>
          <p:cNvSpPr/>
          <p:nvPr/>
        </p:nvSpPr>
        <p:spPr>
          <a:xfrm>
            <a:off x="688222" y="3005474"/>
            <a:ext cx="8111063" cy="3293209"/>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1 	yes (to </a:t>
            </a:r>
            <a:r>
              <a:rPr lang="en-US" altLang="zh-TW" b="1" i="1" dirty="0">
                <a:solidFill>
                  <a:srgbClr val="FF0066"/>
                </a:solidFill>
                <a:latin typeface="Segoe Print" panose="02000600000000000000" pitchFamily="2" charset="0"/>
              </a:rPr>
              <a:t>plan</a:t>
            </a:r>
            <a:r>
              <a:rPr lang="en-US" altLang="zh-TW" b="1" dirty="0">
                <a:solidFill>
                  <a:srgbClr val="FF0066"/>
                </a:solidFill>
                <a:latin typeface="Segoe Print" panose="02000600000000000000" pitchFamily="2" charset="0"/>
              </a:rPr>
              <a:t> something is similar to make a </a:t>
            </a:r>
            <a:r>
              <a:rPr lang="en-US" altLang="zh-TW" b="1" i="1" dirty="0">
                <a:solidFill>
                  <a:srgbClr val="FF0066"/>
                </a:solidFill>
                <a:latin typeface="Segoe Print" panose="02000600000000000000" pitchFamily="2" charset="0"/>
              </a:rPr>
              <a:t>plan</a:t>
            </a:r>
            <a:r>
              <a:rPr lang="en-US" altLang="zh-TW" b="1" dirty="0">
                <a:solidFill>
                  <a:srgbClr val="FF0066"/>
                </a:solidFill>
                <a:latin typeface="Segoe Print" panose="02000600000000000000" pitchFamily="2" charset="0"/>
              </a:rPr>
              <a:t>)</a:t>
            </a:r>
          </a:p>
          <a:p>
            <a:pPr marL="358775" indent="-358775">
              <a:spcBef>
                <a:spcPts val="300"/>
              </a:spcBef>
            </a:pPr>
            <a:r>
              <a:rPr lang="en-US" altLang="zh-TW" b="1" dirty="0">
                <a:solidFill>
                  <a:srgbClr val="FF0066"/>
                </a:solidFill>
                <a:latin typeface="Segoe Print" panose="02000600000000000000" pitchFamily="2" charset="0"/>
              </a:rPr>
              <a:t>2 	no (</a:t>
            </a:r>
            <a:r>
              <a:rPr lang="en-US" altLang="zh-TW" b="1" i="1" dirty="0">
                <a:solidFill>
                  <a:srgbClr val="FF0066"/>
                </a:solidFill>
                <a:latin typeface="Segoe Print" panose="02000600000000000000" pitchFamily="2" charset="0"/>
              </a:rPr>
              <a:t>to book </a:t>
            </a:r>
            <a:r>
              <a:rPr lang="en-US" altLang="zh-TW" b="1" dirty="0">
                <a:solidFill>
                  <a:srgbClr val="FF0066"/>
                </a:solidFill>
                <a:latin typeface="Segoe Print" panose="02000600000000000000" pitchFamily="2" charset="0"/>
              </a:rPr>
              <a:t>= to reserve; </a:t>
            </a:r>
            <a:r>
              <a:rPr lang="en-US" altLang="zh-TW" b="1" i="1" dirty="0">
                <a:solidFill>
                  <a:srgbClr val="FF0066"/>
                </a:solidFill>
                <a:latin typeface="Segoe Print" panose="02000600000000000000" pitchFamily="2" charset="0"/>
              </a:rPr>
              <a:t>a book </a:t>
            </a:r>
            <a:r>
              <a:rPr lang="en-US" altLang="zh-TW" b="1" dirty="0">
                <a:solidFill>
                  <a:srgbClr val="FF0066"/>
                </a:solidFill>
                <a:latin typeface="Segoe Print" panose="02000600000000000000" pitchFamily="2" charset="0"/>
              </a:rPr>
              <a:t>= something you read)</a:t>
            </a:r>
          </a:p>
          <a:p>
            <a:pPr marL="358775" indent="-358775">
              <a:spcBef>
                <a:spcPts val="300"/>
              </a:spcBef>
              <a:buAutoNum type="arabicPlain" startAt="3"/>
            </a:pPr>
            <a:r>
              <a:rPr lang="en-US" altLang="zh-TW" b="1" dirty="0">
                <a:solidFill>
                  <a:srgbClr val="FF0066"/>
                </a:solidFill>
                <a:latin typeface="Segoe Print" panose="02000600000000000000" pitchFamily="2" charset="0"/>
              </a:rPr>
              <a:t>yes (</a:t>
            </a:r>
            <a:r>
              <a:rPr lang="en-US" altLang="zh-TW" b="1" i="1" dirty="0">
                <a:solidFill>
                  <a:srgbClr val="FF0066"/>
                </a:solidFill>
                <a:latin typeface="Segoe Print" panose="02000600000000000000" pitchFamily="2" charset="0"/>
              </a:rPr>
              <a:t>contact</a:t>
            </a:r>
            <a:r>
              <a:rPr lang="en-US" altLang="zh-TW" b="1" dirty="0">
                <a:solidFill>
                  <a:srgbClr val="FF0066"/>
                </a:solidFill>
                <a:latin typeface="Segoe Print" panose="02000600000000000000" pitchFamily="2" charset="0"/>
              </a:rPr>
              <a:t> = when you call or signal someone so they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know you are there; </a:t>
            </a:r>
            <a:r>
              <a:rPr lang="en-US" altLang="zh-TW" b="1" i="1" dirty="0">
                <a:solidFill>
                  <a:srgbClr val="FF0066"/>
                </a:solidFill>
                <a:latin typeface="Segoe Print" panose="02000600000000000000" pitchFamily="2" charset="0"/>
              </a:rPr>
              <a:t>to contact </a:t>
            </a:r>
            <a:r>
              <a:rPr lang="en-US" altLang="zh-TW" b="1" dirty="0">
                <a:solidFill>
                  <a:srgbClr val="FF0066"/>
                </a:solidFill>
                <a:latin typeface="Segoe Print" panose="02000600000000000000" pitchFamily="2" charset="0"/>
              </a:rPr>
              <a:t>= to call, send a signal or</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write to someone – so they are similar)</a:t>
            </a:r>
          </a:p>
          <a:p>
            <a:pPr marL="358775" indent="-358775">
              <a:spcBef>
                <a:spcPts val="300"/>
              </a:spcBef>
            </a:pPr>
            <a:r>
              <a:rPr lang="en-US" altLang="zh-TW" b="1" dirty="0">
                <a:solidFill>
                  <a:srgbClr val="FF0066"/>
                </a:solidFill>
                <a:latin typeface="Segoe Print" panose="02000600000000000000" pitchFamily="2" charset="0"/>
              </a:rPr>
              <a:t>4 	no (</a:t>
            </a:r>
            <a:r>
              <a:rPr lang="en-US" altLang="zh-TW" b="1" i="1" u="sng" dirty="0">
                <a:solidFill>
                  <a:srgbClr val="FF0066"/>
                </a:solidFill>
                <a:latin typeface="Segoe Print" panose="02000600000000000000" pitchFamily="2" charset="0"/>
              </a:rPr>
              <a:t>re</a:t>
            </a:r>
            <a:r>
              <a:rPr lang="en-US" altLang="zh-TW" b="1" i="1" dirty="0">
                <a:solidFill>
                  <a:srgbClr val="FF0066"/>
                </a:solidFill>
                <a:latin typeface="Segoe Print" panose="02000600000000000000" pitchFamily="2" charset="0"/>
              </a:rPr>
              <a:t>cords </a:t>
            </a:r>
            <a:r>
              <a:rPr lang="en-US" altLang="zh-TW" b="1" dirty="0">
                <a:solidFill>
                  <a:srgbClr val="FF0066"/>
                </a:solidFill>
                <a:latin typeface="Segoe Print" panose="02000600000000000000" pitchFamily="2" charset="0"/>
              </a:rPr>
              <a:t>= (countable) information about something that is written down or stored on computer, film etc. so that it can be looked at in the future; </a:t>
            </a:r>
            <a:r>
              <a:rPr lang="en-US" altLang="zh-TW" b="1" i="1" dirty="0">
                <a:solidFill>
                  <a:srgbClr val="FF0066"/>
                </a:solidFill>
                <a:latin typeface="Segoe Print" panose="02000600000000000000" pitchFamily="2" charset="0"/>
              </a:rPr>
              <a:t>a </a:t>
            </a:r>
            <a:r>
              <a:rPr lang="en-US" altLang="zh-TW" b="1" i="1" u="sng" dirty="0">
                <a:solidFill>
                  <a:srgbClr val="FF0066"/>
                </a:solidFill>
                <a:latin typeface="Segoe Print" panose="02000600000000000000" pitchFamily="2" charset="0"/>
              </a:rPr>
              <a:t>re</a:t>
            </a:r>
            <a:r>
              <a:rPr lang="en-US" altLang="zh-TW" b="1" i="1" dirty="0">
                <a:solidFill>
                  <a:srgbClr val="FF0066"/>
                </a:solidFill>
                <a:latin typeface="Segoe Print" panose="02000600000000000000" pitchFamily="2" charset="0"/>
              </a:rPr>
              <a:t>cord </a:t>
            </a:r>
            <a:r>
              <a:rPr lang="en-US" altLang="zh-TW" b="1" dirty="0">
                <a:solidFill>
                  <a:srgbClr val="FF0066"/>
                </a:solidFill>
                <a:latin typeface="Segoe Print" panose="02000600000000000000" pitchFamily="2" charset="0"/>
              </a:rPr>
              <a:t>= an achievement, e.g. </a:t>
            </a:r>
            <a:r>
              <a:rPr lang="en-US" altLang="zh-TW" b="1" dirty="0" err="1">
                <a:solidFill>
                  <a:srgbClr val="FF0066"/>
                </a:solidFill>
                <a:latin typeface="Segoe Print" panose="02000600000000000000" pitchFamily="2" charset="0"/>
              </a:rPr>
              <a:t>Usain</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Bolt has the 100 </a:t>
            </a:r>
            <a:r>
              <a:rPr lang="en-US" altLang="zh-TW" b="1" dirty="0" err="1">
                <a:solidFill>
                  <a:srgbClr val="FF0066"/>
                </a:solidFill>
                <a:latin typeface="Segoe Print" panose="02000600000000000000" pitchFamily="2" charset="0"/>
              </a:rPr>
              <a:t>metres</a:t>
            </a:r>
            <a:r>
              <a:rPr lang="en-US" altLang="zh-TW" b="1" dirty="0">
                <a:solidFill>
                  <a:srgbClr val="FF0066"/>
                </a:solidFill>
                <a:latin typeface="Segoe Print" panose="02000600000000000000" pitchFamily="2" charset="0"/>
              </a:rPr>
              <a:t> world record)</a:t>
            </a:r>
          </a:p>
          <a:p>
            <a:pPr marL="358775" indent="-358775">
              <a:spcBef>
                <a:spcPts val="300"/>
              </a:spcBef>
            </a:pPr>
            <a:r>
              <a:rPr lang="en-US" altLang="zh-TW" b="1" dirty="0">
                <a:solidFill>
                  <a:srgbClr val="FF0066"/>
                </a:solidFill>
                <a:latin typeface="Segoe Print" panose="02000600000000000000" pitchFamily="2" charset="0"/>
              </a:rPr>
              <a:t>5 	no (</a:t>
            </a:r>
            <a:r>
              <a:rPr lang="en-US" altLang="zh-TW" b="1" i="1" dirty="0">
                <a:solidFill>
                  <a:srgbClr val="FF0066"/>
                </a:solidFill>
                <a:latin typeface="Segoe Print" panose="02000600000000000000" pitchFamily="2" charset="0"/>
              </a:rPr>
              <a:t>to test </a:t>
            </a:r>
            <a:r>
              <a:rPr lang="en-US" altLang="zh-TW" b="1" dirty="0">
                <a:solidFill>
                  <a:srgbClr val="FF0066"/>
                </a:solidFill>
                <a:latin typeface="Segoe Print" panose="02000600000000000000" pitchFamily="2" charset="0"/>
              </a:rPr>
              <a:t>= to find out if something works; </a:t>
            </a:r>
            <a:r>
              <a:rPr lang="en-US" altLang="zh-TW" b="1" i="1" dirty="0">
                <a:solidFill>
                  <a:srgbClr val="FF0066"/>
                </a:solidFill>
                <a:latin typeface="Segoe Print" panose="02000600000000000000" pitchFamily="2" charset="0"/>
              </a:rPr>
              <a:t>a test </a:t>
            </a:r>
            <a:r>
              <a:rPr lang="en-US" altLang="zh-TW" b="1" dirty="0">
                <a:solidFill>
                  <a:srgbClr val="FF0066"/>
                </a:solidFill>
                <a:latin typeface="Segoe Print" panose="02000600000000000000" pitchFamily="2" charset="0"/>
              </a:rPr>
              <a: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something you do to find out how good you are)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68359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5183"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definitions. Then decide if the sentences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from the articles report speculation (S) or fact (F).</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Critical thinking  </a:t>
            </a:r>
            <a:r>
              <a:rPr lang="en-US" altLang="zh-TW" sz="3200" b="1" dirty="0">
                <a:solidFill>
                  <a:schemeClr val="tx1">
                    <a:lumMod val="65000"/>
                    <a:lumOff val="35000"/>
                  </a:schemeClr>
                </a:solidFill>
                <a:latin typeface="Calibri" panose="020F0502020204030204" pitchFamily="34" charset="0"/>
              </a:rPr>
              <a:t>speculation</a:t>
            </a:r>
            <a:r>
              <a:rPr lang="zh-TW" altLang="en-US" sz="3200" b="1" dirty="0">
                <a:solidFill>
                  <a:schemeClr val="tx1">
                    <a:lumMod val="65000"/>
                    <a:lumOff val="35000"/>
                  </a:schemeClr>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or fact?</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02414EF6-9FBD-47C2-8CDE-1E3DC29C3452}"/>
              </a:ext>
            </a:extLst>
          </p:cNvPr>
          <p:cNvSpPr/>
          <p:nvPr/>
        </p:nvSpPr>
        <p:spPr>
          <a:xfrm>
            <a:off x="702980" y="1686269"/>
            <a:ext cx="8111064" cy="2631490"/>
          </a:xfrm>
          <a:prstGeom prst="rect">
            <a:avLst/>
          </a:prstGeom>
        </p:spPr>
        <p:txBody>
          <a:bodyPr wrap="square">
            <a:spAutoFit/>
          </a:bodyPr>
          <a:lstStyle/>
          <a:p>
            <a:pPr marL="361950" indent="-361950">
              <a:spcBef>
                <a:spcPts val="600"/>
              </a:spcBef>
            </a:pPr>
            <a:r>
              <a:rPr lang="en-US" altLang="zh-TW" sz="2000" i="1" dirty="0">
                <a:latin typeface="Calibri" panose="020F0502020204030204" pitchFamily="34" charset="0"/>
              </a:rPr>
              <a:t>Speculation </a:t>
            </a:r>
            <a:r>
              <a:rPr lang="en-US" altLang="zh-TW" sz="2000" dirty="0">
                <a:latin typeface="Calibri" panose="020F0502020204030204" pitchFamily="34" charset="0"/>
              </a:rPr>
              <a:t>is having a theory or guessing about</a:t>
            </a:r>
            <a:r>
              <a:rPr lang="zh-TW" altLang="en-US" sz="2000" dirty="0">
                <a:latin typeface="Calibri" panose="020F0502020204030204" pitchFamily="34" charset="0"/>
              </a:rPr>
              <a:t> </a:t>
            </a:r>
            <a:r>
              <a:rPr lang="en-US" altLang="zh-TW" sz="2000" dirty="0">
                <a:latin typeface="Calibri" panose="020F0502020204030204" pitchFamily="34" charset="0"/>
              </a:rPr>
              <a:t>something.</a:t>
            </a:r>
          </a:p>
          <a:p>
            <a:pPr>
              <a:spcBef>
                <a:spcPts val="600"/>
              </a:spcBef>
            </a:pPr>
            <a:r>
              <a:rPr lang="en-US" altLang="zh-TW" sz="2000" i="1" dirty="0">
                <a:latin typeface="Calibri" panose="020F0502020204030204" pitchFamily="34" charset="0"/>
              </a:rPr>
              <a:t>Facts</a:t>
            </a:r>
            <a:r>
              <a:rPr lang="en-US" altLang="zh-TW" sz="2000" dirty="0">
                <a:latin typeface="Calibri" panose="020F0502020204030204" pitchFamily="34" charset="0"/>
              </a:rPr>
              <a:t> are items of information that we can check,</a:t>
            </a:r>
            <a:r>
              <a:rPr lang="zh-TW" altLang="en-US" sz="2000" dirty="0">
                <a:latin typeface="Calibri" panose="020F0502020204030204" pitchFamily="34" charset="0"/>
              </a:rPr>
              <a:t> </a:t>
            </a:r>
            <a:r>
              <a:rPr lang="en-US" altLang="zh-TW" sz="2000" dirty="0">
                <a:latin typeface="Calibri" panose="020F0502020204030204" pitchFamily="34" charset="0"/>
              </a:rPr>
              <a:t>or show to be true or not true.</a:t>
            </a:r>
          </a:p>
          <a:p>
            <a:pPr marL="361950" indent="-361950">
              <a:spcBef>
                <a:spcPts val="600"/>
              </a:spcBef>
            </a:pPr>
            <a:r>
              <a:rPr lang="en-US" altLang="zh-TW" sz="2000" dirty="0">
                <a:latin typeface="Calibri" panose="020F0502020204030204" pitchFamily="34" charset="0"/>
              </a:rPr>
              <a:t>1 	Amelia Earhart […] was attempting a round-the-world flight in 1937.</a:t>
            </a:r>
          </a:p>
          <a:p>
            <a:pPr marL="361950" indent="-361950">
              <a:spcBef>
                <a:spcPts val="600"/>
              </a:spcBef>
            </a:pPr>
            <a:r>
              <a:rPr lang="en-US" altLang="zh-TW" sz="2000" dirty="0">
                <a:latin typeface="Calibri" panose="020F0502020204030204" pitchFamily="34" charset="0"/>
              </a:rPr>
              <a:t>2 	Earhart could have landed ... on a different</a:t>
            </a:r>
            <a:r>
              <a:rPr lang="zh-TW" altLang="en-US" sz="2000" dirty="0">
                <a:latin typeface="Calibri" panose="020F0502020204030204" pitchFamily="34" charset="0"/>
              </a:rPr>
              <a:t> </a:t>
            </a:r>
            <a:r>
              <a:rPr lang="en-US" altLang="zh-TW" sz="2000" dirty="0">
                <a:latin typeface="Calibri" panose="020F0502020204030204" pitchFamily="34" charset="0"/>
              </a:rPr>
              <a:t>island.</a:t>
            </a:r>
          </a:p>
          <a:p>
            <a:pPr marL="361950" indent="-361950">
              <a:spcBef>
                <a:spcPts val="600"/>
              </a:spcBef>
            </a:pPr>
            <a:r>
              <a:rPr lang="en-US" altLang="zh-TW" sz="2000" dirty="0">
                <a:latin typeface="Calibri" panose="020F0502020204030204" pitchFamily="34" charset="0"/>
              </a:rPr>
              <a:t>3 	The problem is that the envelopes probably</a:t>
            </a:r>
            <a:r>
              <a:rPr lang="zh-TW" altLang="en-US" sz="2000" dirty="0">
                <a:latin typeface="Calibri" panose="020F0502020204030204" pitchFamily="34" charset="0"/>
              </a:rPr>
              <a:t> </a:t>
            </a:r>
            <a:r>
              <a:rPr lang="en-US" altLang="zh-TW" sz="2000" dirty="0">
                <a:latin typeface="Calibri" panose="020F0502020204030204" pitchFamily="34" charset="0"/>
              </a:rPr>
              <a:t>don’t contain much DNA.</a:t>
            </a:r>
          </a:p>
          <a:p>
            <a:pPr marL="361950" indent="-361950">
              <a:spcBef>
                <a:spcPts val="600"/>
              </a:spcBef>
            </a:pPr>
            <a:r>
              <a:rPr lang="en-US" altLang="zh-TW" sz="2000" dirty="0">
                <a:latin typeface="Calibri" panose="020F0502020204030204" pitchFamily="34" charset="0"/>
              </a:rPr>
              <a:t>4 	About 99 per cent of the genome is identical</a:t>
            </a:r>
            <a:r>
              <a:rPr lang="zh-TW" altLang="en-US" sz="2000" dirty="0">
                <a:latin typeface="Calibri" panose="020F0502020204030204" pitchFamily="34" charset="0"/>
              </a:rPr>
              <a:t> </a:t>
            </a:r>
            <a:r>
              <a:rPr lang="en-US" altLang="zh-TW" sz="2000" dirty="0">
                <a:latin typeface="Calibri" panose="020F0502020204030204" pitchFamily="34" charset="0"/>
              </a:rPr>
              <a:t>among all humans.</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21F3EE41-4069-41FA-8CAE-943A0AA8D18B}"/>
              </a:ext>
            </a:extLst>
          </p:cNvPr>
          <p:cNvSpPr/>
          <p:nvPr/>
        </p:nvSpPr>
        <p:spPr>
          <a:xfrm>
            <a:off x="757746" y="4430369"/>
            <a:ext cx="8074969" cy="1708160"/>
          </a:xfrm>
          <a:prstGeom prst="rect">
            <a:avLst/>
          </a:prstGeom>
        </p:spPr>
        <p:txBody>
          <a:bodyPr wrap="square">
            <a:spAutoFit/>
          </a:bodyPr>
          <a:lstStyle/>
          <a:p>
            <a:pPr marL="358775" indent="-358775">
              <a:spcBef>
                <a:spcPts val="600"/>
              </a:spcBef>
            </a:pPr>
            <a:r>
              <a:rPr lang="en-US" altLang="zh-TW" b="1" dirty="0">
                <a:solidFill>
                  <a:srgbClr val="FF0066"/>
                </a:solidFill>
                <a:latin typeface="Segoe Print" panose="02000600000000000000" pitchFamily="2" charset="0"/>
              </a:rPr>
              <a:t>1 	(we can prove this – from news reports, news reels or</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history books)</a:t>
            </a:r>
          </a:p>
          <a:p>
            <a:pPr marL="358775" indent="-358775">
              <a:spcBef>
                <a:spcPts val="600"/>
              </a:spcBef>
            </a:pPr>
            <a:r>
              <a:rPr lang="en-US" altLang="zh-TW" b="1" dirty="0">
                <a:solidFill>
                  <a:srgbClr val="FF0066"/>
                </a:solidFill>
                <a:latin typeface="Segoe Print" panose="02000600000000000000" pitchFamily="2" charset="0"/>
              </a:rPr>
              <a:t>2 	(just an idea – no proof has been found)</a:t>
            </a:r>
          </a:p>
          <a:p>
            <a:pPr marL="358775" indent="-358775">
              <a:spcBef>
                <a:spcPts val="600"/>
              </a:spcBef>
            </a:pPr>
            <a:r>
              <a:rPr lang="en-US" altLang="zh-TW" b="1" dirty="0">
                <a:solidFill>
                  <a:srgbClr val="FF0066"/>
                </a:solidFill>
                <a:latin typeface="Segoe Print" panose="02000600000000000000" pitchFamily="2" charset="0"/>
              </a:rPr>
              <a:t>3 	(this is just an idea, confirmed by the use of ‘probably’)</a:t>
            </a:r>
          </a:p>
          <a:p>
            <a:pPr marL="358775" indent="-358775">
              <a:spcBef>
                <a:spcPts val="600"/>
              </a:spcBef>
            </a:pPr>
            <a:r>
              <a:rPr lang="en-US" altLang="zh-TW" b="1" dirty="0">
                <a:solidFill>
                  <a:srgbClr val="FF0066"/>
                </a:solidFill>
                <a:latin typeface="Segoe Print" panose="02000600000000000000" pitchFamily="2" charset="0"/>
              </a:rPr>
              <a:t>4	(established scientific fact)</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514694BB-7539-4D7B-A6B3-D2BD2376554B}"/>
              </a:ext>
            </a:extLst>
          </p:cNvPr>
          <p:cNvSpPr/>
          <p:nvPr/>
        </p:nvSpPr>
        <p:spPr>
          <a:xfrm>
            <a:off x="460803" y="2708597"/>
            <a:ext cx="463325" cy="1604285"/>
          </a:xfrm>
          <a:prstGeom prst="rect">
            <a:avLst/>
          </a:prstGeom>
        </p:spPr>
        <p:txBody>
          <a:bodyPr wrap="square">
            <a:spAutoFit/>
          </a:bodyPr>
          <a:lstStyle/>
          <a:p>
            <a:pPr marL="358775" indent="-358775">
              <a:lnSpc>
                <a:spcPts val="3000"/>
              </a:lnSpc>
            </a:pPr>
            <a:r>
              <a:rPr lang="en-US" altLang="zh-TW" b="1" dirty="0">
                <a:solidFill>
                  <a:srgbClr val="FF0066"/>
                </a:solidFill>
                <a:latin typeface="Segoe Print" panose="02000600000000000000" pitchFamily="2" charset="0"/>
              </a:rPr>
              <a:t>F</a:t>
            </a:r>
          </a:p>
          <a:p>
            <a:pPr marL="358775" indent="-358775">
              <a:lnSpc>
                <a:spcPts val="3000"/>
              </a:lnSpc>
            </a:pPr>
            <a:r>
              <a:rPr lang="en-US" altLang="zh-TW" b="1" dirty="0">
                <a:solidFill>
                  <a:srgbClr val="FF0066"/>
                </a:solidFill>
                <a:latin typeface="Segoe Print" panose="02000600000000000000" pitchFamily="2" charset="0"/>
              </a:rPr>
              <a:t>S</a:t>
            </a:r>
          </a:p>
          <a:p>
            <a:pPr marL="358775" indent="-358775">
              <a:lnSpc>
                <a:spcPts val="3000"/>
              </a:lnSpc>
            </a:pPr>
            <a:r>
              <a:rPr lang="en-US" altLang="zh-TW" b="1" dirty="0">
                <a:solidFill>
                  <a:srgbClr val="FF0066"/>
                </a:solidFill>
                <a:latin typeface="Segoe Print" panose="02000600000000000000" pitchFamily="2" charset="0"/>
              </a:rPr>
              <a:t>S</a:t>
            </a:r>
          </a:p>
          <a:p>
            <a:pPr marL="358775" indent="-358775">
              <a:lnSpc>
                <a:spcPts val="3000"/>
              </a:lnSpc>
            </a:pPr>
            <a:r>
              <a:rPr lang="en-US" altLang="zh-TW" b="1" dirty="0">
                <a:solidFill>
                  <a:srgbClr val="FF0066"/>
                </a:solidFill>
                <a:latin typeface="Segoe Print" panose="02000600000000000000" pitchFamily="2" charset="0"/>
              </a:rPr>
              <a:t>F</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wipe(left)">
                                      <p:cBhvr>
                                        <p:cTn id="16" dur="500"/>
                                        <p:tgtEl>
                                          <p:spTgt spid="12">
                                            <p:txEl>
                                              <p:pRg st="1" end="1"/>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wipe(left)">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wipe(left)">
                                      <p:cBhvr>
                                        <p:cTn id="25" dur="500"/>
                                        <p:tgtEl>
                                          <p:spTgt spid="12">
                                            <p:txEl>
                                              <p:pRg st="2" end="2"/>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wipe(left)">
                                      <p:cBhvr>
                                        <p:cTn id="29" dur="500"/>
                                        <p:tgtEl>
                                          <p:spTgt spid="1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2">
                                            <p:txEl>
                                              <p:pRg st="3" end="3"/>
                                            </p:txEl>
                                          </p:spTgt>
                                        </p:tgtEl>
                                        <p:attrNameLst>
                                          <p:attrName>style.visibility</p:attrName>
                                        </p:attrNameLst>
                                      </p:cBhvr>
                                      <p:to>
                                        <p:strVal val="visible"/>
                                      </p:to>
                                    </p:set>
                                    <p:animEffect transition="in" filter="wipe(left)">
                                      <p:cBhvr>
                                        <p:cTn id="34" dur="500"/>
                                        <p:tgtEl>
                                          <p:spTgt spid="12">
                                            <p:txEl>
                                              <p:pRg st="3" end="3"/>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1">
                                            <p:txEl>
                                              <p:pRg st="3" end="3"/>
                                            </p:txEl>
                                          </p:spTgt>
                                        </p:tgtEl>
                                        <p:attrNameLst>
                                          <p:attrName>style.visibility</p:attrName>
                                        </p:attrNameLst>
                                      </p:cBhvr>
                                      <p:to>
                                        <p:strVal val="visible"/>
                                      </p:to>
                                    </p:set>
                                    <p:animEffect transition="in" filter="wipe(left)">
                                      <p:cBhvr>
                                        <p:cTn id="38"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6c-p. 74</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Find one more fact and one more speculation in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articles. Then work in pairs. Do you agree with</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your partner’s choices?</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8D115B9A-590D-4CA2-BC57-F008D056D398}"/>
              </a:ext>
            </a:extLst>
          </p:cNvPr>
          <p:cNvSpPr/>
          <p:nvPr/>
        </p:nvSpPr>
        <p:spPr>
          <a:xfrm>
            <a:off x="671153" y="1173245"/>
            <a:ext cx="8263797" cy="1631216"/>
          </a:xfrm>
          <a:prstGeom prst="rect">
            <a:avLst/>
          </a:prstGeom>
        </p:spPr>
        <p:txBody>
          <a:bodyPr wrap="square">
            <a:spAutoFit/>
          </a:bodyPr>
          <a:lstStyle/>
          <a:p>
            <a:pPr marL="358775" indent="-358775">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Fact: </a:t>
            </a:r>
            <a:r>
              <a:rPr lang="en-US" altLang="zh-TW" b="1" i="1" dirty="0">
                <a:solidFill>
                  <a:srgbClr val="FF0066"/>
                </a:solidFill>
                <a:latin typeface="Segoe Print" panose="02000600000000000000" pitchFamily="2" charset="0"/>
              </a:rPr>
              <a:t>Researchers have spent millions of dollars</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investigating the case …</a:t>
            </a:r>
          </a:p>
          <a:p>
            <a:pPr>
              <a:spcBef>
                <a:spcPts val="600"/>
              </a:spcBef>
            </a:pPr>
            <a:r>
              <a:rPr lang="en-US" altLang="zh-TW" b="1" dirty="0">
                <a:solidFill>
                  <a:srgbClr val="FF0066"/>
                </a:solidFill>
                <a:latin typeface="Segoe Print" panose="02000600000000000000" pitchFamily="2" charset="0"/>
              </a:rPr>
              <a:t>Speculation: </a:t>
            </a:r>
            <a:r>
              <a:rPr lang="en-US" altLang="zh-TW" b="1" i="1" dirty="0">
                <a:solidFill>
                  <a:srgbClr val="FF0066"/>
                </a:solidFill>
                <a:latin typeface="Segoe Print" panose="02000600000000000000" pitchFamily="2" charset="0"/>
              </a:rPr>
              <a:t>… she was captured while on a secret mission</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to the Japanese-controlled Marshall Islands in the North</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Pacific …</a:t>
            </a:r>
            <a:endParaRPr lang="zh-TW" altLang="en-US" b="1" i="1" dirty="0">
              <a:solidFill>
                <a:srgbClr val="FF0066"/>
              </a:solidFill>
              <a:latin typeface="Segoe Print" panose="02000600000000000000" pitchFamily="2" charset="0"/>
            </a:endParaRPr>
          </a:p>
        </p:txBody>
      </p:sp>
      <p:sp>
        <p:nvSpPr>
          <p:cNvPr id="6" name="矩形 5">
            <a:extLst>
              <a:ext uri="{FF2B5EF4-FFF2-40B4-BE49-F238E27FC236}">
                <a16:creationId xmlns:a16="http://schemas.microsoft.com/office/drawing/2014/main" id="{7713D712-4543-4495-919A-52AC5FBD2A16}"/>
              </a:ext>
            </a:extLst>
          </p:cNvPr>
          <p:cNvSpPr/>
          <p:nvPr/>
        </p:nvSpPr>
        <p:spPr>
          <a:xfrm>
            <a:off x="304909" y="392199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Think of at least three news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stories you have heard about recently. Suggest as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many reasons as you can for what has happened.</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8A0525D0-5203-4D1F-8466-F4F100504C09}"/>
              </a:ext>
            </a:extLst>
          </p:cNvPr>
          <p:cNvSpPr/>
          <p:nvPr/>
        </p:nvSpPr>
        <p:spPr>
          <a:xfrm>
            <a:off x="327486" y="3242392"/>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9" name="圖片 8">
            <a:extLst>
              <a:ext uri="{FF2B5EF4-FFF2-40B4-BE49-F238E27FC236}">
                <a16:creationId xmlns:a16="http://schemas.microsoft.com/office/drawing/2014/main" id="{DB45A617-4FAA-488B-A4D5-14CA85E55D48}"/>
              </a:ext>
            </a:extLst>
          </p:cNvPr>
          <p:cNvPicPr>
            <a:picLocks noChangeAspect="1"/>
          </p:cNvPicPr>
          <p:nvPr/>
        </p:nvPicPr>
        <p:blipFill>
          <a:blip r:embed="rId2" cstate="print"/>
          <a:stretch>
            <a:fillRect/>
          </a:stretch>
        </p:blipFill>
        <p:spPr>
          <a:xfrm>
            <a:off x="2046226" y="3285464"/>
            <a:ext cx="1209499" cy="468359"/>
          </a:xfrm>
          <a:prstGeom prst="rect">
            <a:avLst/>
          </a:prstGeom>
        </p:spPr>
      </p:pic>
      <p:sp>
        <p:nvSpPr>
          <p:cNvPr id="10" name="矩形 9">
            <a:extLst>
              <a:ext uri="{FF2B5EF4-FFF2-40B4-BE49-F238E27FC236}">
                <a16:creationId xmlns:a16="http://schemas.microsoft.com/office/drawing/2014/main" id="{96E194AD-904B-406A-9B13-F186997DC623}"/>
              </a:ext>
            </a:extLst>
          </p:cNvPr>
          <p:cNvSpPr/>
          <p:nvPr/>
        </p:nvSpPr>
        <p:spPr>
          <a:xfrm>
            <a:off x="673250" y="4697787"/>
            <a:ext cx="8122353" cy="784830"/>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Did you see that … isn’t going to make any more films?</a:t>
            </a:r>
          </a:p>
          <a:p>
            <a:pPr marL="360363" indent="-360363">
              <a:spcBef>
                <a:spcPts val="600"/>
              </a:spcBef>
            </a:pPr>
            <a:r>
              <a:rPr lang="en-US" altLang="zh-TW" sz="2000" i="1" dirty="0">
                <a:solidFill>
                  <a:srgbClr val="0080FF"/>
                </a:solidFill>
                <a:latin typeface="Calibri" panose="020F0502020204030204" pitchFamily="34" charset="0"/>
              </a:rPr>
              <a:t>B: 	I know! Do you think he/she could be ill?</a:t>
            </a:r>
          </a:p>
        </p:txBody>
      </p:sp>
    </p:spTree>
    <p:extLst>
      <p:ext uri="{BB962C8B-B14F-4D97-AF65-F5344CB8AC3E}">
        <p14:creationId xmlns:p14="http://schemas.microsoft.com/office/powerpoint/2010/main" val="33243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6d</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You must be joking!</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6d-p. 76</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4" cstate="print"/>
          <a:srcRect t="12581"/>
          <a:stretch/>
        </p:blipFill>
        <p:spPr>
          <a:xfrm>
            <a:off x="0" y="4197"/>
            <a:ext cx="766696" cy="992167"/>
          </a:xfrm>
          <a:prstGeom prst="rect">
            <a:avLst/>
          </a:prstGeom>
        </p:spPr>
      </p:pic>
      <p:sp>
        <p:nvSpPr>
          <p:cNvPr id="13" name="矩形 12">
            <a:extLst>
              <a:ext uri="{FF2B5EF4-FFF2-40B4-BE49-F238E27FC236}">
                <a16:creationId xmlns:a16="http://schemas.microsoft.com/office/drawing/2014/main" id="{FCC6BC15-EF9B-4918-A140-818F9CF530BA}"/>
              </a:ext>
            </a:extLst>
          </p:cNvPr>
          <p:cNvSpPr/>
          <p:nvPr/>
        </p:nvSpPr>
        <p:spPr>
          <a:xfrm>
            <a:off x="327485" y="1097389"/>
            <a:ext cx="843316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  </a:t>
            </a:r>
            <a:r>
              <a:rPr lang="en-US" altLang="zh-TW" sz="3200" b="1" dirty="0">
                <a:solidFill>
                  <a:schemeClr val="tx1">
                    <a:lumMod val="65000"/>
                    <a:lumOff val="35000"/>
                  </a:schemeClr>
                </a:solidFill>
                <a:latin typeface="Calibri" panose="020F0502020204030204" pitchFamily="34" charset="0"/>
              </a:rPr>
              <a:t>reacting to surprising</a:t>
            </a:r>
            <a:r>
              <a:rPr lang="zh-TW" altLang="en-US" sz="3200" b="1" dirty="0">
                <a:solidFill>
                  <a:schemeClr val="tx1">
                    <a:lumMod val="65000"/>
                    <a:lumOff val="35000"/>
                  </a:schemeClr>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news</a:t>
            </a:r>
            <a:endParaRPr lang="zh-TW" altLang="en-US" sz="3200" b="1"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AC8C092-6AF5-4AB2-A21F-F20A78AD465F}"/>
              </a:ext>
            </a:extLst>
          </p:cNvPr>
          <p:cNvSpPr/>
          <p:nvPr/>
        </p:nvSpPr>
        <p:spPr>
          <a:xfrm>
            <a:off x="328503" y="1883407"/>
            <a:ext cx="4243498"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three conversations about news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items. Choose the best headline (a or b) in each case.</a:t>
            </a:r>
            <a:endParaRPr lang="zh-TW" altLang="en-US" sz="2000" dirty="0">
              <a:latin typeface="Calibri" panose="020F0502020204030204" pitchFamily="34" charset="0"/>
              <a:cs typeface="Calibri" panose="020F0502020204030204" pitchFamily="34" charset="0"/>
            </a:endParaRPr>
          </a:p>
        </p:txBody>
      </p:sp>
      <p:pic>
        <p:nvPicPr>
          <p:cNvPr id="10242" name="Picture 2"/>
          <p:cNvPicPr>
            <a:picLocks noChangeAspect="1" noChangeArrowheads="1"/>
          </p:cNvPicPr>
          <p:nvPr/>
        </p:nvPicPr>
        <p:blipFill>
          <a:blip r:embed="rId5" cstate="print"/>
          <a:srcRect/>
          <a:stretch>
            <a:fillRect/>
          </a:stretch>
        </p:blipFill>
        <p:spPr bwMode="auto">
          <a:xfrm>
            <a:off x="4572001" y="1661575"/>
            <a:ext cx="4574175" cy="1439258"/>
          </a:xfrm>
          <a:prstGeom prst="rect">
            <a:avLst/>
          </a:prstGeom>
          <a:noFill/>
          <a:ln w="9525">
            <a:noFill/>
            <a:miter lim="800000"/>
            <a:headEnd/>
            <a:tailEnd/>
          </a:ln>
        </p:spPr>
      </p:pic>
      <p:sp>
        <p:nvSpPr>
          <p:cNvPr id="9" name="矩形 8"/>
          <p:cNvSpPr/>
          <p:nvPr/>
        </p:nvSpPr>
        <p:spPr>
          <a:xfrm>
            <a:off x="767937" y="3141727"/>
            <a:ext cx="6741269" cy="3093154"/>
          </a:xfrm>
          <a:prstGeom prst="rect">
            <a:avLst/>
          </a:prstGeom>
        </p:spPr>
        <p:txBody>
          <a:bodyPr wrap="square">
            <a:spAutoFit/>
          </a:bodyPr>
          <a:lstStyle/>
          <a:p>
            <a:pPr marL="360363" indent="-360363">
              <a:spcBef>
                <a:spcPts val="1800"/>
              </a:spcBef>
            </a:pPr>
            <a:r>
              <a:rPr lang="en-US" altLang="zh-TW" sz="2000" dirty="0">
                <a:latin typeface="Calibri" panose="020F0502020204030204" pitchFamily="34" charset="0"/>
                <a:cs typeface="Calibri" panose="020F0502020204030204" pitchFamily="34" charset="0"/>
              </a:rPr>
              <a:t>1 	a</a:t>
            </a:r>
          </a:p>
          <a:p>
            <a:pPr marL="360363" indent="-360363">
              <a:spcBef>
                <a:spcPts val="1800"/>
              </a:spcBef>
            </a:pPr>
            <a:r>
              <a:rPr lang="en-US" altLang="zh-TW" sz="2000" dirty="0">
                <a:latin typeface="Calibri" panose="020F0502020204030204" pitchFamily="34" charset="0"/>
                <a:cs typeface="Calibri" panose="020F0502020204030204" pitchFamily="34" charset="0"/>
              </a:rPr>
              <a:t>	b</a:t>
            </a:r>
          </a:p>
          <a:p>
            <a:pPr marL="360363" indent="-360363">
              <a:spcBef>
                <a:spcPts val="1800"/>
              </a:spcBef>
            </a:pPr>
            <a:r>
              <a:rPr lang="en-US" altLang="zh-TW" sz="2000" dirty="0">
                <a:latin typeface="Calibri" panose="020F0502020204030204" pitchFamily="34" charset="0"/>
                <a:cs typeface="Calibri" panose="020F0502020204030204" pitchFamily="34" charset="0"/>
              </a:rPr>
              <a:t>2 	a</a:t>
            </a:r>
          </a:p>
          <a:p>
            <a:pPr marL="360363" indent="-360363">
              <a:spcBef>
                <a:spcPts val="1800"/>
              </a:spcBef>
            </a:pPr>
            <a:r>
              <a:rPr lang="en-US" altLang="zh-TW" sz="2000" dirty="0">
                <a:latin typeface="Calibri" panose="020F0502020204030204" pitchFamily="34" charset="0"/>
                <a:cs typeface="Calibri" panose="020F0502020204030204" pitchFamily="34" charset="0"/>
              </a:rPr>
              <a:t>	b</a:t>
            </a:r>
          </a:p>
          <a:p>
            <a:pPr marL="360363" indent="-360363">
              <a:spcBef>
                <a:spcPts val="1800"/>
              </a:spcBef>
            </a:pPr>
            <a:r>
              <a:rPr lang="en-US" altLang="zh-TW" sz="2000" dirty="0">
                <a:latin typeface="Calibri" panose="020F0502020204030204" pitchFamily="34" charset="0"/>
                <a:cs typeface="Calibri" panose="020F0502020204030204" pitchFamily="34" charset="0"/>
              </a:rPr>
              <a:t>3 	a</a:t>
            </a:r>
          </a:p>
          <a:p>
            <a:pPr marL="360363" indent="-360363">
              <a:spcBef>
                <a:spcPts val="1800"/>
              </a:spcBef>
            </a:pPr>
            <a:r>
              <a:rPr lang="en-US" altLang="zh-TW" sz="2000" dirty="0">
                <a:latin typeface="Calibri" panose="020F0502020204030204" pitchFamily="34" charset="0"/>
                <a:cs typeface="Calibri" panose="020F0502020204030204" pitchFamily="34" charset="0"/>
              </a:rPr>
              <a:t>	b</a:t>
            </a:r>
            <a:endParaRPr lang="zh-TW" altLang="en-US" sz="2000" dirty="0">
              <a:latin typeface="Calibri" panose="020F0502020204030204" pitchFamily="34" charset="0"/>
              <a:cs typeface="Calibri" panose="020F0502020204030204" pitchFamily="34" charset="0"/>
            </a:endParaRPr>
          </a:p>
        </p:txBody>
      </p:sp>
      <p:pic>
        <p:nvPicPr>
          <p:cNvPr id="10243" name="Picture 3"/>
          <p:cNvPicPr>
            <a:picLocks noChangeAspect="1" noChangeArrowheads="1"/>
          </p:cNvPicPr>
          <p:nvPr/>
        </p:nvPicPr>
        <p:blipFill>
          <a:blip r:embed="rId6" cstate="print"/>
          <a:srcRect/>
          <a:stretch>
            <a:fillRect/>
          </a:stretch>
        </p:blipFill>
        <p:spPr bwMode="auto">
          <a:xfrm>
            <a:off x="1401566" y="3142751"/>
            <a:ext cx="4485526" cy="443729"/>
          </a:xfrm>
          <a:prstGeom prst="rect">
            <a:avLst/>
          </a:prstGeom>
          <a:noFill/>
          <a:ln w="9525">
            <a:noFill/>
            <a:miter lim="800000"/>
            <a:headEnd/>
            <a:tailEnd/>
          </a:ln>
        </p:spPr>
      </p:pic>
      <p:pic>
        <p:nvPicPr>
          <p:cNvPr id="10244" name="Picture 4"/>
          <p:cNvPicPr>
            <a:picLocks noChangeAspect="1" noChangeArrowheads="1"/>
          </p:cNvPicPr>
          <p:nvPr/>
        </p:nvPicPr>
        <p:blipFill>
          <a:blip r:embed="rId7" cstate="print"/>
          <a:srcRect/>
          <a:stretch>
            <a:fillRect/>
          </a:stretch>
        </p:blipFill>
        <p:spPr bwMode="auto">
          <a:xfrm>
            <a:off x="1480334" y="3681857"/>
            <a:ext cx="2937553" cy="391673"/>
          </a:xfrm>
          <a:prstGeom prst="rect">
            <a:avLst/>
          </a:prstGeom>
          <a:noFill/>
          <a:ln w="9525">
            <a:noFill/>
            <a:miter lim="800000"/>
            <a:headEnd/>
            <a:tailEnd/>
          </a:ln>
        </p:spPr>
      </p:pic>
      <p:pic>
        <p:nvPicPr>
          <p:cNvPr id="10245" name="Picture 5"/>
          <p:cNvPicPr>
            <a:picLocks noChangeAspect="1" noChangeArrowheads="1"/>
          </p:cNvPicPr>
          <p:nvPr/>
        </p:nvPicPr>
        <p:blipFill>
          <a:blip r:embed="rId8" cstate="print"/>
          <a:srcRect/>
          <a:stretch>
            <a:fillRect/>
          </a:stretch>
        </p:blipFill>
        <p:spPr bwMode="auto">
          <a:xfrm>
            <a:off x="1491180" y="4193141"/>
            <a:ext cx="3193263" cy="430230"/>
          </a:xfrm>
          <a:prstGeom prst="rect">
            <a:avLst/>
          </a:prstGeom>
          <a:noFill/>
          <a:ln w="9525">
            <a:noFill/>
            <a:miter lim="800000"/>
            <a:headEnd/>
            <a:tailEnd/>
          </a:ln>
        </p:spPr>
      </p:pic>
      <p:pic>
        <p:nvPicPr>
          <p:cNvPr id="10246" name="Picture 6"/>
          <p:cNvPicPr>
            <a:picLocks noChangeAspect="1" noChangeArrowheads="1"/>
          </p:cNvPicPr>
          <p:nvPr/>
        </p:nvPicPr>
        <p:blipFill>
          <a:blip r:embed="rId9" cstate="print"/>
          <a:srcRect/>
          <a:stretch>
            <a:fillRect/>
          </a:stretch>
        </p:blipFill>
        <p:spPr bwMode="auto">
          <a:xfrm>
            <a:off x="1506163" y="4719548"/>
            <a:ext cx="2613774" cy="415184"/>
          </a:xfrm>
          <a:prstGeom prst="rect">
            <a:avLst/>
          </a:prstGeom>
          <a:noFill/>
          <a:ln w="9525">
            <a:noFill/>
            <a:miter lim="800000"/>
            <a:headEnd/>
            <a:tailEnd/>
          </a:ln>
        </p:spPr>
      </p:pic>
      <p:pic>
        <p:nvPicPr>
          <p:cNvPr id="10247" name="Picture 7"/>
          <p:cNvPicPr>
            <a:picLocks noChangeAspect="1" noChangeArrowheads="1"/>
          </p:cNvPicPr>
          <p:nvPr/>
        </p:nvPicPr>
        <p:blipFill>
          <a:blip r:embed="rId10" cstate="print"/>
          <a:srcRect/>
          <a:stretch>
            <a:fillRect/>
          </a:stretch>
        </p:blipFill>
        <p:spPr bwMode="auto">
          <a:xfrm>
            <a:off x="1508446" y="5267075"/>
            <a:ext cx="4039599" cy="434465"/>
          </a:xfrm>
          <a:prstGeom prst="rect">
            <a:avLst/>
          </a:prstGeom>
          <a:noFill/>
          <a:ln w="9525">
            <a:noFill/>
            <a:miter lim="800000"/>
            <a:headEnd/>
            <a:tailEnd/>
          </a:ln>
        </p:spPr>
      </p:pic>
      <p:pic>
        <p:nvPicPr>
          <p:cNvPr id="10248" name="Picture 8"/>
          <p:cNvPicPr>
            <a:picLocks noChangeAspect="1" noChangeArrowheads="1"/>
          </p:cNvPicPr>
          <p:nvPr/>
        </p:nvPicPr>
        <p:blipFill>
          <a:blip r:embed="rId11" cstate="print"/>
          <a:srcRect/>
          <a:stretch>
            <a:fillRect/>
          </a:stretch>
        </p:blipFill>
        <p:spPr bwMode="auto">
          <a:xfrm>
            <a:off x="1529352" y="5821380"/>
            <a:ext cx="2159071" cy="424587"/>
          </a:xfrm>
          <a:prstGeom prst="rect">
            <a:avLst/>
          </a:prstGeom>
          <a:noFill/>
          <a:ln w="9525">
            <a:noFill/>
            <a:miter lim="800000"/>
            <a:headEnd/>
            <a:tailEnd/>
          </a:ln>
        </p:spPr>
      </p:pic>
      <p:sp>
        <p:nvSpPr>
          <p:cNvPr id="18" name="矩形: 圓角 18">
            <a:extLst>
              <a:ext uri="{FF2B5EF4-FFF2-40B4-BE49-F238E27FC236}">
                <a16:creationId xmlns:a16="http://schemas.microsoft.com/office/drawing/2014/main" id="{87233738-8FC3-490B-9769-D832DC11AF1A}"/>
              </a:ext>
            </a:extLst>
          </p:cNvPr>
          <p:cNvSpPr/>
          <p:nvPr/>
        </p:nvSpPr>
        <p:spPr>
          <a:xfrm>
            <a:off x="1116597" y="3733441"/>
            <a:ext cx="293914"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9" name="矩形: 圓角 18">
            <a:extLst>
              <a:ext uri="{FF2B5EF4-FFF2-40B4-BE49-F238E27FC236}">
                <a16:creationId xmlns:a16="http://schemas.microsoft.com/office/drawing/2014/main" id="{87233738-8FC3-490B-9769-D832DC11AF1A}"/>
              </a:ext>
            </a:extLst>
          </p:cNvPr>
          <p:cNvSpPr/>
          <p:nvPr/>
        </p:nvSpPr>
        <p:spPr>
          <a:xfrm>
            <a:off x="1136052" y="4297645"/>
            <a:ext cx="293914"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0" name="矩形: 圓角 18">
            <a:extLst>
              <a:ext uri="{FF2B5EF4-FFF2-40B4-BE49-F238E27FC236}">
                <a16:creationId xmlns:a16="http://schemas.microsoft.com/office/drawing/2014/main" id="{87233738-8FC3-490B-9769-D832DC11AF1A}"/>
              </a:ext>
            </a:extLst>
          </p:cNvPr>
          <p:cNvSpPr/>
          <p:nvPr/>
        </p:nvSpPr>
        <p:spPr>
          <a:xfrm>
            <a:off x="1136052" y="5854071"/>
            <a:ext cx="293914"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1" name="矩形 20">
            <a:extLst>
              <a:ext uri="{FF2B5EF4-FFF2-40B4-BE49-F238E27FC236}">
                <a16:creationId xmlns:a16="http://schemas.microsoft.com/office/drawing/2014/main" id="{6BD9B352-C4EA-42AC-8A47-CF05AFC679EC}"/>
              </a:ext>
            </a:extLst>
          </p:cNvPr>
          <p:cNvSpPr/>
          <p:nvPr/>
        </p:nvSpPr>
        <p:spPr>
          <a:xfrm>
            <a:off x="7103928" y="324433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51</a:t>
            </a:r>
            <a:endParaRPr lang="zh-TW" altLang="en-US" dirty="0">
              <a:solidFill>
                <a:schemeClr val="bg1">
                  <a:lumMod val="50000"/>
                </a:schemeClr>
              </a:solidFill>
              <a:latin typeface="Calibri" panose="020F0502020204030204" pitchFamily="34" charset="0"/>
            </a:endParaRPr>
          </a:p>
        </p:txBody>
      </p:sp>
      <p:pic>
        <p:nvPicPr>
          <p:cNvPr id="4" name="life_2e_intermediate_sb_track_5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041414" y="3141727"/>
            <a:ext cx="609600" cy="609600"/>
          </a:xfrm>
          <a:prstGeom prst="rect">
            <a:avLst/>
          </a:prstGeom>
        </p:spPr>
      </p:pic>
    </p:spTree>
    <p:extLst>
      <p:ext uri="{BB962C8B-B14F-4D97-AF65-F5344CB8AC3E}">
        <p14:creationId xmlns:p14="http://schemas.microsoft.com/office/powerpoint/2010/main" val="346030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33330" fill="hold"/>
                                        <p:tgtEl>
                                          <p:spTgt spid="4"/>
                                        </p:tgtEl>
                                      </p:cBhvr>
                                    </p:cmd>
                                  </p:childTnLst>
                                </p:cTn>
                              </p:par>
                            </p:childTnLst>
                          </p:cTn>
                        </p:par>
                      </p:childTnLst>
                    </p:cTn>
                  </p:par>
                </p:childTnLst>
              </p:cTn>
              <p:nextCondLst>
                <p:cond evt="onClick" delay="0">
                  <p:tgtEl>
                    <p:spTgt spid="4"/>
                  </p:tgtEl>
                </p:cond>
              </p:nextCondLst>
            </p:seq>
            <p:audio>
              <p:cMediaNode vol="80000">
                <p:cTn id="23" fill="hold" display="0">
                  <p:stCondLst>
                    <p:cond delay="indefinite"/>
                  </p:stCondLst>
                  <p:endCondLst>
                    <p:cond evt="onStopAudio" delay="0">
                      <p:tgtEl>
                        <p:sldTgt/>
                      </p:tgtEl>
                    </p:cond>
                  </p:endCondLst>
                </p:cTn>
                <p:tgtEl>
                  <p:spTgt spid="4"/>
                </p:tgtEl>
              </p:cMediaNode>
            </p:audio>
          </p:childTnLst>
        </p:cTn>
      </p:par>
    </p:tnLst>
    <p:bldLst>
      <p:bldP spid="18" grpId="0" animBg="1"/>
      <p:bldP spid="19"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Can you remember? Answer the questions for each story.</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6d-p. 76</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874C6BA4-09F1-4643-8368-7CD6366E524F}"/>
              </a:ext>
            </a:extLst>
          </p:cNvPr>
          <p:cNvSpPr/>
          <p:nvPr/>
        </p:nvSpPr>
        <p:spPr>
          <a:xfrm>
            <a:off x="682640" y="916839"/>
            <a:ext cx="8111989"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What is the problem?</a:t>
            </a:r>
          </a:p>
          <a:p>
            <a:pPr marL="363538" indent="-363538">
              <a:spcBef>
                <a:spcPts val="600"/>
              </a:spcBef>
            </a:pPr>
            <a:r>
              <a:rPr lang="en-US" altLang="zh-TW" sz="2000" dirty="0">
                <a:latin typeface="Calibri" panose="020F0502020204030204" pitchFamily="34" charset="0"/>
              </a:rPr>
              <a:t>2 	Does the second speaker believe the first speaker?</a:t>
            </a:r>
          </a:p>
          <a:p>
            <a:pPr marL="363538" indent="-363538">
              <a:spcBef>
                <a:spcPts val="600"/>
              </a:spcBef>
            </a:pPr>
            <a:r>
              <a:rPr lang="en-US" altLang="zh-TW" sz="2000" dirty="0">
                <a:latin typeface="Calibri" panose="020F0502020204030204" pitchFamily="34" charset="0"/>
              </a:rPr>
              <a:t>3 	What is the date?</a:t>
            </a:r>
            <a:endParaRPr lang="zh-TW" altLang="en-US" sz="2000" dirty="0">
              <a:latin typeface="Calibri" panose="020F0502020204030204" pitchFamily="34" charset="0"/>
            </a:endParaRPr>
          </a:p>
        </p:txBody>
      </p:sp>
      <p:sp>
        <p:nvSpPr>
          <p:cNvPr id="4" name="矩形 3">
            <a:extLst>
              <a:ext uri="{FF2B5EF4-FFF2-40B4-BE49-F238E27FC236}">
                <a16:creationId xmlns:a16="http://schemas.microsoft.com/office/drawing/2014/main" id="{563BB8C4-13D6-4725-9148-5FEF989C64B0}"/>
              </a:ext>
            </a:extLst>
          </p:cNvPr>
          <p:cNvSpPr/>
          <p:nvPr/>
        </p:nvSpPr>
        <p:spPr>
          <a:xfrm>
            <a:off x="702095" y="2180502"/>
            <a:ext cx="8111988" cy="3970318"/>
          </a:xfrm>
          <a:prstGeom prst="rect">
            <a:avLst/>
          </a:prstGeom>
        </p:spPr>
        <p:txBody>
          <a:bodyPr wrap="square">
            <a:spAutoFit/>
          </a:bodyPr>
          <a:lstStyle/>
          <a:p>
            <a:r>
              <a:rPr lang="en-US" altLang="zh-TW" b="1" dirty="0">
                <a:solidFill>
                  <a:srgbClr val="FF0066"/>
                </a:solidFill>
                <a:latin typeface="Segoe Print" panose="02000600000000000000" pitchFamily="2" charset="0"/>
              </a:rPr>
              <a:t>Story 1:</a:t>
            </a:r>
          </a:p>
          <a:p>
            <a:pPr marL="360363" indent="-360363"/>
            <a:r>
              <a:rPr lang="en-US" altLang="zh-TW" b="1" dirty="0">
                <a:solidFill>
                  <a:srgbClr val="FF0066"/>
                </a:solidFill>
                <a:latin typeface="Segoe Print" panose="02000600000000000000" pitchFamily="2" charset="0"/>
              </a:rPr>
              <a:t>1 	Sheep are reflecting the sun back into the atmosphere because they are white and causing global warming.</a:t>
            </a:r>
          </a:p>
          <a:p>
            <a:pPr marL="360363" indent="-360363"/>
            <a:r>
              <a:rPr lang="en-US" altLang="zh-TW" b="1" dirty="0">
                <a:solidFill>
                  <a:srgbClr val="FF0066"/>
                </a:solidFill>
                <a:latin typeface="Segoe Print" panose="02000600000000000000" pitchFamily="2" charset="0"/>
              </a:rPr>
              <a:t>2 	no</a:t>
            </a:r>
          </a:p>
          <a:p>
            <a:pPr marL="360363" indent="-360363"/>
            <a:r>
              <a:rPr lang="en-US" altLang="zh-TW" b="1" dirty="0">
                <a:solidFill>
                  <a:srgbClr val="FF0066"/>
                </a:solidFill>
                <a:latin typeface="Segoe Print" panose="02000600000000000000" pitchFamily="2" charset="0"/>
              </a:rPr>
              <a:t>3 	1 April</a:t>
            </a:r>
          </a:p>
          <a:p>
            <a:r>
              <a:rPr lang="en-US" altLang="zh-TW" b="1" dirty="0">
                <a:solidFill>
                  <a:srgbClr val="FF0066"/>
                </a:solidFill>
                <a:latin typeface="Segoe Print" panose="02000600000000000000" pitchFamily="2" charset="0"/>
              </a:rPr>
              <a:t>Story 2:</a:t>
            </a:r>
          </a:p>
          <a:p>
            <a:pPr marL="360363" indent="-360363"/>
            <a:r>
              <a:rPr lang="en-US" altLang="zh-TW" b="1" dirty="0">
                <a:solidFill>
                  <a:srgbClr val="FF0066"/>
                </a:solidFill>
                <a:latin typeface="Segoe Print" panose="02000600000000000000" pitchFamily="2" charset="0"/>
              </a:rPr>
              <a:t>1 	Blue twenty-euro notes are forged.</a:t>
            </a:r>
          </a:p>
          <a:p>
            <a:pPr marL="360363" indent="-360363"/>
            <a:r>
              <a:rPr lang="en-US" altLang="zh-TW" b="1" dirty="0">
                <a:solidFill>
                  <a:srgbClr val="FF0066"/>
                </a:solidFill>
                <a:latin typeface="Segoe Print" panose="02000600000000000000" pitchFamily="2" charset="0"/>
              </a:rPr>
              <a:t>2 	yes</a:t>
            </a:r>
          </a:p>
          <a:p>
            <a:pPr marL="360363" indent="-360363"/>
            <a:r>
              <a:rPr lang="en-US" altLang="zh-TW" b="1" dirty="0">
                <a:solidFill>
                  <a:srgbClr val="FF0066"/>
                </a:solidFill>
                <a:latin typeface="Segoe Print" panose="02000600000000000000" pitchFamily="2" charset="0"/>
              </a:rPr>
              <a:t>3 	1 April</a:t>
            </a:r>
          </a:p>
          <a:p>
            <a:r>
              <a:rPr lang="en-US" altLang="zh-TW" b="1" dirty="0">
                <a:solidFill>
                  <a:srgbClr val="FF0066"/>
                </a:solidFill>
                <a:latin typeface="Segoe Print" panose="02000600000000000000" pitchFamily="2" charset="0"/>
              </a:rPr>
              <a:t>Story 3:</a:t>
            </a:r>
          </a:p>
          <a:p>
            <a:pPr marL="360363" indent="-360363"/>
            <a:r>
              <a:rPr lang="en-US" altLang="zh-TW" b="1" dirty="0">
                <a:solidFill>
                  <a:srgbClr val="FF0066"/>
                </a:solidFill>
                <a:latin typeface="Segoe Print" panose="02000600000000000000" pitchFamily="2" charset="0"/>
              </a:rPr>
              <a:t>1 	The young woman has filled her father's car with petrol – but it’s a diesel car.</a:t>
            </a:r>
          </a:p>
          <a:p>
            <a:pPr marL="360363" indent="-360363"/>
            <a:r>
              <a:rPr lang="en-US" altLang="zh-TW" b="1" dirty="0">
                <a:solidFill>
                  <a:srgbClr val="FF0066"/>
                </a:solidFill>
                <a:latin typeface="Segoe Print" panose="02000600000000000000" pitchFamily="2" charset="0"/>
              </a:rPr>
              <a:t>2 	yes</a:t>
            </a:r>
          </a:p>
          <a:p>
            <a:pPr marL="360363" indent="-360363"/>
            <a:r>
              <a:rPr lang="en-US" altLang="zh-TW" b="1" dirty="0">
                <a:solidFill>
                  <a:srgbClr val="FF0066"/>
                </a:solidFill>
                <a:latin typeface="Segoe Print" panose="02000600000000000000" pitchFamily="2" charset="0"/>
              </a:rPr>
              <a:t>3 	1 April</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75602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500"/>
                                        <p:tgtEl>
                                          <p:spTgt spid="4">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left)">
                                      <p:cBhvr>
                                        <p:cTn id="13" dur="500"/>
                                        <p:tgtEl>
                                          <p:spTgt spid="4">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left)">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wipe(left)">
                                      <p:cBhvr>
                                        <p:cTn id="21" dur="500"/>
                                        <p:tgtEl>
                                          <p:spTgt spid="4">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wipe(left)">
                                      <p:cBhvr>
                                        <p:cTn id="24" dur="500"/>
                                        <p:tgtEl>
                                          <p:spTgt spid="4">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wipe(left)">
                                      <p:cBhvr>
                                        <p:cTn id="27" dur="500"/>
                                        <p:tgtEl>
                                          <p:spTgt spid="4">
                                            <p:txEl>
                                              <p:pRg st="6" end="6"/>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wipe(left)">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wipe(left)">
                                      <p:cBhvr>
                                        <p:cTn id="35" dur="500"/>
                                        <p:tgtEl>
                                          <p:spTgt spid="4">
                                            <p:txEl>
                                              <p:pRg st="8" end="8"/>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wipe(left)">
                                      <p:cBhvr>
                                        <p:cTn id="38" dur="500"/>
                                        <p:tgtEl>
                                          <p:spTgt spid="4">
                                            <p:txEl>
                                              <p:pRg st="9" end="9"/>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wipe(left)">
                                      <p:cBhvr>
                                        <p:cTn id="41" dur="500"/>
                                        <p:tgtEl>
                                          <p:spTgt spid="4">
                                            <p:txEl>
                                              <p:pRg st="10" end="10"/>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wipe(left)">
                                      <p:cBhvr>
                                        <p:cTn id="4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4" cstate="print"/>
          <a:srcRect/>
          <a:stretch>
            <a:fillRect/>
          </a:stretch>
        </p:blipFill>
        <p:spPr bwMode="auto">
          <a:xfrm>
            <a:off x="825647" y="1559596"/>
            <a:ext cx="4339739" cy="3327883"/>
          </a:xfrm>
          <a:prstGeom prst="rect">
            <a:avLst/>
          </a:prstGeom>
          <a:noFill/>
          <a:ln w="9525">
            <a:noFill/>
            <a:miter lim="800000"/>
            <a:headEnd/>
            <a:tailEnd/>
          </a:ln>
        </p:spPr>
      </p:pic>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expressions for reacting to surprising news. Listen to the conversations again. Put the expressions in order (1–9). There is one extra expression.</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6d-p. 76</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7D26F344-E1D5-4AE5-AD4B-9AAD1234C12A}"/>
              </a:ext>
            </a:extLst>
          </p:cNvPr>
          <p:cNvSpPr/>
          <p:nvPr/>
        </p:nvSpPr>
        <p:spPr>
          <a:xfrm>
            <a:off x="7216818" y="111616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51</a:t>
            </a:r>
            <a:endParaRPr lang="zh-TW" altLang="en-US" dirty="0">
              <a:solidFill>
                <a:schemeClr val="bg1">
                  <a:lumMod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ECA74520-F1B5-4B06-9E2E-8AE609EB4546}"/>
              </a:ext>
            </a:extLst>
          </p:cNvPr>
          <p:cNvSpPr/>
          <p:nvPr/>
        </p:nvSpPr>
        <p:spPr>
          <a:xfrm>
            <a:off x="1870310" y="3124248"/>
            <a:ext cx="435146"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ECA74520-F1B5-4B06-9E2E-8AE609EB4546}"/>
              </a:ext>
            </a:extLst>
          </p:cNvPr>
          <p:cNvSpPr/>
          <p:nvPr/>
        </p:nvSpPr>
        <p:spPr>
          <a:xfrm>
            <a:off x="2220506" y="2530862"/>
            <a:ext cx="435146"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2</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ECA74520-F1B5-4B06-9E2E-8AE609EB4546}"/>
              </a:ext>
            </a:extLst>
          </p:cNvPr>
          <p:cNvSpPr/>
          <p:nvPr/>
        </p:nvSpPr>
        <p:spPr>
          <a:xfrm>
            <a:off x="3193272" y="4515304"/>
            <a:ext cx="435146"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3</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ECA74520-F1B5-4B06-9E2E-8AE609EB4546}"/>
              </a:ext>
            </a:extLst>
          </p:cNvPr>
          <p:cNvSpPr/>
          <p:nvPr/>
        </p:nvSpPr>
        <p:spPr>
          <a:xfrm>
            <a:off x="2959808" y="3659270"/>
            <a:ext cx="435146"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4</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ECA74520-F1B5-4B06-9E2E-8AE609EB4546}"/>
              </a:ext>
            </a:extLst>
          </p:cNvPr>
          <p:cNvSpPr/>
          <p:nvPr/>
        </p:nvSpPr>
        <p:spPr>
          <a:xfrm>
            <a:off x="3066813" y="4204019"/>
            <a:ext cx="435146"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5</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ECA74520-F1B5-4B06-9E2E-8AE609EB4546}"/>
              </a:ext>
            </a:extLst>
          </p:cNvPr>
          <p:cNvSpPr/>
          <p:nvPr/>
        </p:nvSpPr>
        <p:spPr>
          <a:xfrm>
            <a:off x="2346965" y="2239031"/>
            <a:ext cx="435146"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6</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ECA74520-F1B5-4B06-9E2E-8AE609EB4546}"/>
              </a:ext>
            </a:extLst>
          </p:cNvPr>
          <p:cNvSpPr/>
          <p:nvPr/>
        </p:nvSpPr>
        <p:spPr>
          <a:xfrm>
            <a:off x="4282769" y="3970555"/>
            <a:ext cx="435146"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7</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ECA74520-F1B5-4B06-9E2E-8AE609EB4546}"/>
              </a:ext>
            </a:extLst>
          </p:cNvPr>
          <p:cNvSpPr/>
          <p:nvPr/>
        </p:nvSpPr>
        <p:spPr>
          <a:xfrm>
            <a:off x="1666756" y="3429000"/>
            <a:ext cx="435146"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8</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ECA74520-F1B5-4B06-9E2E-8AE609EB4546}"/>
              </a:ext>
            </a:extLst>
          </p:cNvPr>
          <p:cNvSpPr/>
          <p:nvPr/>
        </p:nvSpPr>
        <p:spPr>
          <a:xfrm>
            <a:off x="2598405" y="1987592"/>
            <a:ext cx="435146"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9</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7C8247C5-B96C-435F-89C2-E01F03B5B1BD}"/>
              </a:ext>
            </a:extLst>
          </p:cNvPr>
          <p:cNvSpPr/>
          <p:nvPr/>
        </p:nvSpPr>
        <p:spPr>
          <a:xfrm>
            <a:off x="348504" y="5020747"/>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April Fools’ Day (1 April) is a day when people try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to trick each other in many countries. Do you do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anything similar in your country?</a:t>
            </a:r>
            <a:endParaRPr lang="zh-TW" altLang="en-US" sz="2000"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5CE461C3-93B6-463D-95FC-A4C489359EE4}"/>
              </a:ext>
            </a:extLst>
          </p:cNvPr>
          <p:cNvSpPr/>
          <p:nvPr/>
        </p:nvSpPr>
        <p:spPr>
          <a:xfrm>
            <a:off x="866662" y="5786502"/>
            <a:ext cx="3787839"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pic>
        <p:nvPicPr>
          <p:cNvPr id="21" name="life_2e_intermediate_sb_track_5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68992" y="1025843"/>
            <a:ext cx="609600" cy="609600"/>
          </a:xfrm>
          <a:prstGeom prst="rect">
            <a:avLst/>
          </a:prstGeom>
        </p:spPr>
      </p:pic>
    </p:spTree>
    <p:extLst>
      <p:ext uri="{BB962C8B-B14F-4D97-AF65-F5344CB8AC3E}">
        <p14:creationId xmlns:p14="http://schemas.microsoft.com/office/powerpoint/2010/main" val="333293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left)">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left)">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wipe(left)">
                                      <p:cBhvr>
                                        <p:cTn id="37" dur="500"/>
                                        <p:tgtEl>
                                          <p:spTgt spid="1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xEl>
                                              <p:pRg st="0" end="0"/>
                                            </p:txEl>
                                          </p:spTgt>
                                        </p:tgtEl>
                                        <p:attrNameLst>
                                          <p:attrName>style.visibility</p:attrName>
                                        </p:attrNameLst>
                                      </p:cBhvr>
                                      <p:to>
                                        <p:strVal val="visible"/>
                                      </p:to>
                                    </p:set>
                                    <p:animEffect transition="in" filter="wipe(left)">
                                      <p:cBhvr>
                                        <p:cTn id="5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21"/>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133198" fill="hold"/>
                                        <p:tgtEl>
                                          <p:spTgt spid="21"/>
                                        </p:tgtEl>
                                      </p:cBhvr>
                                    </p:cmd>
                                  </p:childTnLst>
                                </p:cTn>
                              </p:par>
                            </p:childTnLst>
                          </p:cTn>
                        </p:par>
                      </p:childTnLst>
                    </p:cTn>
                  </p:par>
                </p:childTnLst>
              </p:cTn>
              <p:nextCondLst>
                <p:cond evt="onClick" delay="0">
                  <p:tgtEl>
                    <p:spTgt spid="21"/>
                  </p:tgtEl>
                </p:cond>
              </p:nextCondLst>
            </p:seq>
            <p:audio>
              <p:cMediaNode vol="80000">
                <p:cTn id="58" fill="hold" display="0">
                  <p:stCondLst>
                    <p:cond delay="indefinite"/>
                  </p:stCondLst>
                  <p:endCondLst>
                    <p:cond evt="onStopAudio" delay="0">
                      <p:tgtEl>
                        <p:sldTgt/>
                      </p:tgtEl>
                    </p:cond>
                  </p:endCondLst>
                </p:cTn>
                <p:tgtEl>
                  <p:spTgt spid="21"/>
                </p:tgtEl>
              </p:cMediaNode>
            </p:audio>
          </p:childTnLst>
        </p:cTn>
      </p:par>
    </p:tnLst>
    <p:bldLst>
      <p:bldP spid="5" grpId="0" build="p"/>
      <p:bldP spid="11" grpId="0" build="p"/>
      <p:bldP spid="12" grpId="0" build="p"/>
      <p:bldP spid="13" grpId="0" build="p"/>
      <p:bldP spid="14" grpId="0" build="p"/>
      <p:bldP spid="15" grpId="0" build="p"/>
      <p:bldP spid="16" grpId="0" build="p"/>
      <p:bldP spid="17" grpId="0" build="p"/>
      <p:bldP spid="18" grpId="0" build="p"/>
      <p:bldP spid="2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E488871B-66D2-4904-B29D-07FD4868FC06}"/>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9" name="矩形 8">
            <a:extLst>
              <a:ext uri="{FF2B5EF4-FFF2-40B4-BE49-F238E27FC236}">
                <a16:creationId xmlns:a16="http://schemas.microsoft.com/office/drawing/2014/main" id="{FF6BCEBA-339F-4CB4-BE5F-2BF0DD19FC52}"/>
              </a:ext>
            </a:extLst>
          </p:cNvPr>
          <p:cNvSpPr/>
          <p:nvPr/>
        </p:nvSpPr>
        <p:spPr>
          <a:xfrm>
            <a:off x="384651" y="906969"/>
            <a:ext cx="8457792" cy="3801041"/>
          </a:xfrm>
          <a:prstGeom prst="rect">
            <a:avLst/>
          </a:prstGeom>
          <a:ln>
            <a:solidFill>
              <a:srgbClr val="0000E1"/>
            </a:solidFill>
          </a:ln>
        </p:spPr>
        <p:txBody>
          <a:bodyPr wrap="square">
            <a:spAutoFit/>
          </a:bodyPr>
          <a:lstStyle/>
          <a:p>
            <a:pPr marL="358775" indent="-358775">
              <a:spcBef>
                <a:spcPts val="300"/>
              </a:spcBef>
            </a:pPr>
            <a:r>
              <a:rPr lang="en-US" altLang="zh-TW" b="1" dirty="0">
                <a:solidFill>
                  <a:srgbClr val="0000E1"/>
                </a:solidFill>
                <a:latin typeface="Calibri" panose="020F0502020204030204" pitchFamily="34" charset="0"/>
              </a:rPr>
              <a:t>1</a:t>
            </a:r>
          </a:p>
          <a:p>
            <a:pPr marL="358775" indent="-358775">
              <a:spcBef>
                <a:spcPts val="300"/>
              </a:spcBef>
            </a:pPr>
            <a:r>
              <a:rPr lang="en-US" altLang="zh-TW" b="1" dirty="0">
                <a:solidFill>
                  <a:srgbClr val="0000E1"/>
                </a:solidFill>
                <a:latin typeface="Calibri" panose="020F0502020204030204" pitchFamily="34" charset="0"/>
              </a:rPr>
              <a:t>A: </a:t>
            </a:r>
            <a:r>
              <a:rPr lang="en-US" altLang="zh-TW" dirty="0">
                <a:solidFill>
                  <a:srgbClr val="0000E1"/>
                </a:solidFill>
                <a:latin typeface="Calibri" panose="020F0502020204030204" pitchFamily="34" charset="0"/>
              </a:rPr>
              <a:t>	Did you hear that story about the sheep?</a:t>
            </a:r>
          </a:p>
          <a:p>
            <a:pPr marL="358775" indent="-358775">
              <a:spcBef>
                <a:spcPts val="300"/>
              </a:spcBef>
            </a:pPr>
            <a:r>
              <a:rPr lang="en-US" altLang="zh-TW" b="1" dirty="0">
                <a:solidFill>
                  <a:srgbClr val="0000E1"/>
                </a:solidFill>
                <a:latin typeface="Calibri" panose="020F0502020204030204" pitchFamily="34" charset="0"/>
              </a:rPr>
              <a:t>B: </a:t>
            </a:r>
            <a:r>
              <a:rPr lang="en-US" altLang="zh-TW" dirty="0">
                <a:solidFill>
                  <a:srgbClr val="0000E1"/>
                </a:solidFill>
                <a:latin typeface="Calibri" panose="020F0502020204030204" pitchFamily="34" charset="0"/>
              </a:rPr>
              <a:t>	No, I don’t think so. What was it about?</a:t>
            </a:r>
          </a:p>
          <a:p>
            <a:pPr marL="358775" indent="-358775">
              <a:spcBef>
                <a:spcPts val="300"/>
              </a:spcBef>
            </a:pPr>
            <a:r>
              <a:rPr lang="en-US" altLang="zh-TW" b="1" dirty="0">
                <a:solidFill>
                  <a:srgbClr val="0000E1"/>
                </a:solidFill>
                <a:latin typeface="Calibri" panose="020F0502020204030204" pitchFamily="34" charset="0"/>
              </a:rPr>
              <a:t>A: </a:t>
            </a:r>
            <a:r>
              <a:rPr lang="en-US" altLang="zh-TW" dirty="0">
                <a:solidFill>
                  <a:srgbClr val="0000E1"/>
                </a:solidFill>
                <a:latin typeface="Calibri" panose="020F0502020204030204" pitchFamily="34" charset="0"/>
              </a:rPr>
              <a:t>	Apparently, they reflect the sun back into the atmosphere, because they’re so white.</a:t>
            </a:r>
          </a:p>
          <a:p>
            <a:pPr marL="358775" indent="-358775">
              <a:spcBef>
                <a:spcPts val="300"/>
              </a:spcBef>
            </a:pPr>
            <a:r>
              <a:rPr lang="en-US" altLang="zh-TW" b="1" dirty="0">
                <a:solidFill>
                  <a:srgbClr val="0000E1"/>
                </a:solidFill>
                <a:latin typeface="Calibri" panose="020F0502020204030204" pitchFamily="34" charset="0"/>
              </a:rPr>
              <a:t>B: </a:t>
            </a:r>
            <a:r>
              <a:rPr lang="en-US" altLang="zh-TW" dirty="0">
                <a:solidFill>
                  <a:srgbClr val="0000E1"/>
                </a:solidFill>
                <a:latin typeface="Calibri" panose="020F0502020204030204" pitchFamily="34" charset="0"/>
              </a:rPr>
              <a:t>	Oh yeah?</a:t>
            </a:r>
          </a:p>
          <a:p>
            <a:pPr marL="358775" indent="-358775">
              <a:spcBef>
                <a:spcPts val="300"/>
              </a:spcBef>
            </a:pPr>
            <a:r>
              <a:rPr lang="en-US" altLang="zh-TW" b="1" dirty="0">
                <a:solidFill>
                  <a:srgbClr val="0000E1"/>
                </a:solidFill>
                <a:latin typeface="Calibri" panose="020F0502020204030204" pitchFamily="34" charset="0"/>
              </a:rPr>
              <a:t>A:</a:t>
            </a:r>
            <a:r>
              <a:rPr lang="en-US" altLang="zh-TW" dirty="0">
                <a:solidFill>
                  <a:srgbClr val="0000E1"/>
                </a:solidFill>
                <a:latin typeface="Calibri" panose="020F0502020204030204" pitchFamily="34" charset="0"/>
              </a:rPr>
              <a:t>	And then the heat from the sun gets trapped, so it makes everything hotter. So they think sheep cause global warming.</a:t>
            </a:r>
          </a:p>
          <a:p>
            <a:pPr marL="358775" indent="-358775">
              <a:spcBef>
                <a:spcPts val="300"/>
              </a:spcBef>
            </a:pPr>
            <a:r>
              <a:rPr lang="en-US" altLang="zh-TW" b="1" dirty="0">
                <a:solidFill>
                  <a:srgbClr val="0000E1"/>
                </a:solidFill>
                <a:latin typeface="Calibri" panose="020F0502020204030204" pitchFamily="34" charset="0"/>
              </a:rPr>
              <a:t>B: </a:t>
            </a:r>
            <a:r>
              <a:rPr lang="en-US" altLang="zh-TW" dirty="0">
                <a:solidFill>
                  <a:srgbClr val="0000E1"/>
                </a:solidFill>
                <a:latin typeface="Calibri" panose="020F0502020204030204" pitchFamily="34" charset="0"/>
              </a:rPr>
              <a:t>	Come off it!</a:t>
            </a:r>
          </a:p>
          <a:p>
            <a:pPr marL="358775" indent="-358775">
              <a:spcBef>
                <a:spcPts val="300"/>
              </a:spcBef>
            </a:pPr>
            <a:r>
              <a:rPr lang="en-US" altLang="zh-TW" b="1" dirty="0">
                <a:solidFill>
                  <a:srgbClr val="0000E1"/>
                </a:solidFill>
                <a:latin typeface="Calibri" panose="020F0502020204030204" pitchFamily="34" charset="0"/>
              </a:rPr>
              <a:t>A: </a:t>
            </a:r>
            <a:r>
              <a:rPr lang="en-US" altLang="zh-TW" dirty="0">
                <a:solidFill>
                  <a:srgbClr val="0000E1"/>
                </a:solidFill>
                <a:latin typeface="Calibri" panose="020F0502020204030204" pitchFamily="34" charset="0"/>
              </a:rPr>
              <a:t>	Well, that’s what it says in the paper today.</a:t>
            </a:r>
          </a:p>
          <a:p>
            <a:pPr marL="358775" indent="-358775">
              <a:spcBef>
                <a:spcPts val="300"/>
              </a:spcBef>
            </a:pPr>
            <a:r>
              <a:rPr lang="en-US" altLang="zh-TW" b="1" dirty="0">
                <a:solidFill>
                  <a:srgbClr val="0000E1"/>
                </a:solidFill>
                <a:latin typeface="Calibri" panose="020F0502020204030204" pitchFamily="34" charset="0"/>
              </a:rPr>
              <a:t>B: </a:t>
            </a:r>
            <a:r>
              <a:rPr lang="en-US" altLang="zh-TW" dirty="0">
                <a:solidFill>
                  <a:srgbClr val="0000E1"/>
                </a:solidFill>
                <a:latin typeface="Calibri" panose="020F0502020204030204" pitchFamily="34" charset="0"/>
              </a:rPr>
              <a:t>	You’re having me on!</a:t>
            </a:r>
          </a:p>
          <a:p>
            <a:pPr marL="358775" indent="-358775">
              <a:spcBef>
                <a:spcPts val="300"/>
              </a:spcBef>
            </a:pPr>
            <a:r>
              <a:rPr lang="en-US" altLang="zh-TW" b="1" dirty="0">
                <a:solidFill>
                  <a:srgbClr val="0000E1"/>
                </a:solidFill>
                <a:latin typeface="Calibri" panose="020F0502020204030204" pitchFamily="34" charset="0"/>
              </a:rPr>
              <a:t>A: </a:t>
            </a:r>
            <a:r>
              <a:rPr lang="en-US" altLang="zh-TW" dirty="0">
                <a:solidFill>
                  <a:srgbClr val="0000E1"/>
                </a:solidFill>
                <a:latin typeface="Calibri" panose="020F0502020204030204" pitchFamily="34" charset="0"/>
              </a:rPr>
              <a:t>	It does – here, look.</a:t>
            </a:r>
          </a:p>
          <a:p>
            <a:pPr marL="358775" indent="-358775">
              <a:spcBef>
                <a:spcPts val="300"/>
              </a:spcBef>
            </a:pPr>
            <a:r>
              <a:rPr lang="en-US" altLang="zh-TW" b="1" dirty="0">
                <a:solidFill>
                  <a:srgbClr val="0000E1"/>
                </a:solidFill>
                <a:latin typeface="Calibri" panose="020F0502020204030204" pitchFamily="34" charset="0"/>
              </a:rPr>
              <a:t>B: </a:t>
            </a:r>
            <a:r>
              <a:rPr lang="en-US" altLang="zh-TW" dirty="0">
                <a:solidFill>
                  <a:srgbClr val="0000E1"/>
                </a:solidFill>
                <a:latin typeface="Calibri" panose="020F0502020204030204" pitchFamily="34" charset="0"/>
              </a:rPr>
              <a:t>	Hmm, that can’t be right! Hang on a minute, what’s the date today?</a:t>
            </a:r>
          </a:p>
        </p:txBody>
      </p:sp>
      <p:sp>
        <p:nvSpPr>
          <p:cNvPr id="11" name="矩形 10">
            <a:extLst>
              <a:ext uri="{FF2B5EF4-FFF2-40B4-BE49-F238E27FC236}">
                <a16:creationId xmlns:a16="http://schemas.microsoft.com/office/drawing/2014/main" id="{6BD9B352-C4EA-42AC-8A47-CF05AFC679E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51</a:t>
            </a:r>
            <a:endParaRPr lang="zh-TW" altLang="en-US" dirty="0">
              <a:solidFill>
                <a:schemeClr val="bg1">
                  <a:lumMod val="50000"/>
                </a:schemeClr>
              </a:solidFill>
              <a:latin typeface="Calibri" panose="020F0502020204030204" pitchFamily="34" charset="0"/>
            </a:endParaRPr>
          </a:p>
        </p:txBody>
      </p:sp>
      <p:pic>
        <p:nvPicPr>
          <p:cNvPr id="8" name="life_2e_intermediate_sb_track_51.mp3">
            <a:hlinkClick r:id="" action="ppaction://media"/>
          </p:cNvPr>
          <p:cNvPicPr>
            <a:picLocks noChangeAspect="1"/>
          </p:cNvPicPr>
          <p:nvPr>
            <a:audioFile r:link="rId1"/>
            <p:extLst>
              <p:ext uri="{DAA4B4D4-6D71-4841-9C94-3DE7FCFB9230}">
                <p14:media xmlns:p14="http://schemas.microsoft.com/office/powerpoint/2010/main" r:embed="rId2">
                  <p14:trim end="93917.9374"/>
                </p14:media>
              </p:ext>
            </p:extLst>
          </p:nvPr>
        </p:nvPicPr>
        <p:blipFill>
          <a:blip r:embed="rId4"/>
          <a:stretch>
            <a:fillRect/>
          </a:stretch>
        </p:blipFill>
        <p:spPr>
          <a:xfrm>
            <a:off x="2304105" y="212775"/>
            <a:ext cx="609600" cy="609600"/>
          </a:xfrm>
          <a:prstGeom prst="rect">
            <a:avLst/>
          </a:prstGeom>
        </p:spPr>
      </p:pic>
    </p:spTree>
    <p:extLst>
      <p:ext uri="{BB962C8B-B14F-4D97-AF65-F5344CB8AC3E}">
        <p14:creationId xmlns:p14="http://schemas.microsoft.com/office/powerpoint/2010/main" val="27491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9280" fill="hold"/>
                                        <p:tgtEl>
                                          <p:spTgt spid="8"/>
                                        </p:tgtEl>
                                      </p:cBhvr>
                                    </p:cmd>
                                  </p:childTnLst>
                                </p:cTn>
                              </p:par>
                            </p:childTnLst>
                          </p:cTn>
                        </p:par>
                      </p:childTnLst>
                    </p:cTn>
                  </p:par>
                </p:childTnLst>
              </p:cTn>
              <p:nextCondLst>
                <p:cond evt="onClick" delay="0">
                  <p:tgtEl>
                    <p:spTgt spid="8"/>
                  </p:tgtEl>
                </p:cond>
              </p:nextCondLst>
            </p:seq>
            <p:audio>
              <p:cMediaNode vol="80000">
                <p:cTn id="14" fill="hold" display="0">
                  <p:stCondLst>
                    <p:cond delay="indefinite"/>
                  </p:stCondLst>
                  <p:endCondLst>
                    <p:cond evt="onStopAudio" delay="0">
                      <p:tgtEl>
                        <p:sldTgt/>
                      </p:tgtEl>
                    </p:cond>
                  </p:endCondLst>
                </p:cTn>
                <p:tgtEl>
                  <p:spTgt spid="8"/>
                </p:tgtEl>
              </p:cMediaNode>
            </p:audio>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91247"/>
            <a:ext cx="8352928" cy="3962623"/>
          </a:xfrm>
          <a:prstGeom prst="rect">
            <a:avLst/>
          </a:prstGeom>
          <a:ln>
            <a:solidFill>
              <a:srgbClr val="0000E1"/>
            </a:solidFill>
          </a:ln>
        </p:spPr>
        <p:txBody>
          <a:bodyPr wrap="square">
            <a:spAutoFit/>
          </a:bodyPr>
          <a:lstStyle/>
          <a:p>
            <a:pPr marL="360363" indent="-360363">
              <a:spcBef>
                <a:spcPts val="300"/>
              </a:spcBef>
            </a:pPr>
            <a:r>
              <a:rPr lang="en-US" altLang="zh-TW" b="1" dirty="0">
                <a:solidFill>
                  <a:srgbClr val="0000E1"/>
                </a:solidFill>
                <a:latin typeface="Calibri" panose="020F0502020204030204" pitchFamily="34" charset="0"/>
                <a:cs typeface="Arial" pitchFamily="34" charset="0"/>
              </a:rPr>
              <a:t>W: </a:t>
            </a:r>
            <a:r>
              <a:rPr lang="en-US" altLang="zh-TW" dirty="0">
                <a:solidFill>
                  <a:srgbClr val="0000E1"/>
                </a:solidFill>
                <a:latin typeface="Calibri" panose="020F0502020204030204" pitchFamily="34" charset="0"/>
                <a:cs typeface="Arial" pitchFamily="34" charset="0"/>
              </a:rPr>
              <a:t>	What a photo! It’s like a dream. Is it real? I mean, do you think the photographer </a:t>
            </a:r>
            <a:r>
              <a:rPr lang="en-US" altLang="zh-TW" dirty="0" err="1">
                <a:solidFill>
                  <a:srgbClr val="0000E1"/>
                </a:solidFill>
                <a:latin typeface="Calibri" panose="020F0502020204030204" pitchFamily="34" charset="0"/>
                <a:cs typeface="Arial" pitchFamily="34" charset="0"/>
              </a:rPr>
              <a:t>Photoshopped</a:t>
            </a:r>
            <a:r>
              <a:rPr lang="en-US" altLang="zh-TW" dirty="0">
                <a:solidFill>
                  <a:srgbClr val="0000E1"/>
                </a:solidFill>
                <a:latin typeface="Calibri" panose="020F0502020204030204" pitchFamily="34" charset="0"/>
                <a:cs typeface="Arial" pitchFamily="34" charset="0"/>
              </a:rPr>
              <a:t> it?</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No, it’s totally genuine according to the website. It was taken on a really hot day, so maybe that’s why it looks a bit strange.</a:t>
            </a:r>
          </a:p>
          <a:p>
            <a:pPr marL="360363" indent="-360363">
              <a:spcBef>
                <a:spcPts val="300"/>
              </a:spcBef>
            </a:pPr>
            <a:r>
              <a:rPr lang="en-US" altLang="zh-TW" b="1" dirty="0">
                <a:solidFill>
                  <a:srgbClr val="0000E1"/>
                </a:solidFill>
                <a:latin typeface="Calibri" panose="020F0502020204030204" pitchFamily="34" charset="0"/>
                <a:cs typeface="Arial" pitchFamily="34" charset="0"/>
              </a:rPr>
              <a:t>W: 	</a:t>
            </a:r>
            <a:r>
              <a:rPr lang="en-US" altLang="zh-TW" dirty="0">
                <a:solidFill>
                  <a:srgbClr val="0000E1"/>
                </a:solidFill>
                <a:latin typeface="Calibri" panose="020F0502020204030204" pitchFamily="34" charset="0"/>
                <a:cs typeface="Arial" pitchFamily="34" charset="0"/>
              </a:rPr>
              <a:t>But I don’t really understand where the cows are.</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They’re on a beach. It says here the photographer was driving along a coast road in Andalusia and saw some cows lying on the empty beach. He couldn’t get close in his car, so he had to park and walk along the beach in 35 degrees Celsius heat.</a:t>
            </a:r>
          </a:p>
          <a:p>
            <a:pPr marL="360363" indent="-360363">
              <a:spcBef>
                <a:spcPts val="300"/>
              </a:spcBef>
            </a:pPr>
            <a:r>
              <a:rPr lang="en-US" altLang="zh-TW" b="1" dirty="0">
                <a:solidFill>
                  <a:srgbClr val="0000E1"/>
                </a:solidFill>
                <a:latin typeface="Calibri" panose="020F0502020204030204" pitchFamily="34" charset="0"/>
                <a:cs typeface="Arial" pitchFamily="34" charset="0"/>
              </a:rPr>
              <a:t>W: 	</a:t>
            </a:r>
            <a:r>
              <a:rPr lang="en-US" altLang="zh-TW" dirty="0">
                <a:solidFill>
                  <a:srgbClr val="0000E1"/>
                </a:solidFill>
                <a:latin typeface="Calibri" panose="020F0502020204030204" pitchFamily="34" charset="0"/>
                <a:cs typeface="Arial" pitchFamily="34" charset="0"/>
              </a:rPr>
              <a:t>That sounds horrible. I don’t think I’d do that just to get a shot.</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I know. I’m surprised he didn’t frighten them – it’s hard to get close to animals.</a:t>
            </a:r>
          </a:p>
          <a:p>
            <a:pPr marL="360363" indent="-360363">
              <a:spcBef>
                <a:spcPts val="300"/>
              </a:spcBef>
            </a:pPr>
            <a:r>
              <a:rPr lang="en-US" altLang="zh-TW" b="1" dirty="0">
                <a:solidFill>
                  <a:srgbClr val="0000E1"/>
                </a:solidFill>
                <a:latin typeface="Calibri" panose="020F0502020204030204" pitchFamily="34" charset="0"/>
                <a:cs typeface="Arial" pitchFamily="34" charset="0"/>
              </a:rPr>
              <a:t>W:	</a:t>
            </a:r>
            <a:r>
              <a:rPr lang="en-US" altLang="zh-TW" dirty="0">
                <a:solidFill>
                  <a:srgbClr val="0000E1"/>
                </a:solidFill>
                <a:latin typeface="Calibri" panose="020F0502020204030204" pitchFamily="34" charset="0"/>
                <a:cs typeface="Arial" pitchFamily="34" charset="0"/>
              </a:rPr>
              <a:t>But what‘s going on in the background? I can’t make it out.</a:t>
            </a:r>
          </a:p>
          <a:p>
            <a:pPr marL="360363" indent="-360363">
              <a:spcBef>
                <a:spcPts val="300"/>
              </a:spcBef>
            </a:pPr>
            <a:r>
              <a:rPr lang="en-US" altLang="zh-TW" b="1" dirty="0">
                <a:solidFill>
                  <a:srgbClr val="0000E1"/>
                </a:solidFill>
                <a:latin typeface="Calibri" panose="020F0502020204030204" pitchFamily="34" charset="0"/>
                <a:cs typeface="Arial" pitchFamily="34" charset="0"/>
              </a:rPr>
              <a:t>M: 	</a:t>
            </a:r>
            <a:r>
              <a:rPr lang="en-US" altLang="zh-TW" dirty="0">
                <a:solidFill>
                  <a:srgbClr val="0000E1"/>
                </a:solidFill>
                <a:latin typeface="Calibri" panose="020F0502020204030204" pitchFamily="34" charset="0"/>
                <a:cs typeface="Arial" pitchFamily="34" charset="0"/>
              </a:rPr>
              <a:t>It looks like people on the beach. I think they’re parasailing. It’s a really popular sport there. It’s always windy on that beach.</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43</a:t>
            </a:r>
            <a:endParaRPr lang="zh-TW" altLang="en-US" dirty="0">
              <a:solidFill>
                <a:schemeClr val="bg1">
                  <a:lumMod val="50000"/>
                </a:schemeClr>
              </a:solidFill>
              <a:latin typeface="Calibri" panose="020F0502020204030204" pitchFamily="34" charset="0"/>
            </a:endParaRPr>
          </a:p>
        </p:txBody>
      </p:sp>
      <p:pic>
        <p:nvPicPr>
          <p:cNvPr id="5" name="life_2e_intermediate_sb_track_4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185" y="220617"/>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66951"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E488871B-66D2-4904-B29D-07FD4868FC06}"/>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9" name="矩形 8">
            <a:extLst>
              <a:ext uri="{FF2B5EF4-FFF2-40B4-BE49-F238E27FC236}">
                <a16:creationId xmlns:a16="http://schemas.microsoft.com/office/drawing/2014/main" id="{FF6BCEBA-339F-4CB4-BE5F-2BF0DD19FC52}"/>
              </a:ext>
            </a:extLst>
          </p:cNvPr>
          <p:cNvSpPr/>
          <p:nvPr/>
        </p:nvSpPr>
        <p:spPr>
          <a:xfrm>
            <a:off x="384651" y="906969"/>
            <a:ext cx="8457792" cy="4078039"/>
          </a:xfrm>
          <a:prstGeom prst="rect">
            <a:avLst/>
          </a:prstGeom>
          <a:ln>
            <a:solidFill>
              <a:srgbClr val="0000E1"/>
            </a:solidFill>
          </a:ln>
        </p:spPr>
        <p:txBody>
          <a:bodyPr wrap="square">
            <a:spAutoFit/>
          </a:bodyPr>
          <a:lstStyle/>
          <a:p>
            <a:pPr marL="358775" indent="-358775">
              <a:spcBef>
                <a:spcPts val="300"/>
              </a:spcBef>
            </a:pPr>
            <a:r>
              <a:rPr lang="en-US" altLang="zh-TW" b="1" dirty="0">
                <a:solidFill>
                  <a:srgbClr val="0000E1"/>
                </a:solidFill>
                <a:latin typeface="Calibri" panose="020F0502020204030204" pitchFamily="34" charset="0"/>
              </a:rPr>
              <a:t>2</a:t>
            </a:r>
          </a:p>
          <a:p>
            <a:pPr marL="358775" indent="-358775">
              <a:spcBef>
                <a:spcPts val="300"/>
              </a:spcBef>
            </a:pPr>
            <a:r>
              <a:rPr lang="en-US" altLang="zh-TW" b="1" dirty="0">
                <a:solidFill>
                  <a:srgbClr val="0000E1"/>
                </a:solidFill>
                <a:latin typeface="Calibri" panose="020F0502020204030204" pitchFamily="34" charset="0"/>
              </a:rPr>
              <a:t>C: </a:t>
            </a:r>
            <a:r>
              <a:rPr lang="en-US" altLang="zh-TW" dirty="0">
                <a:solidFill>
                  <a:srgbClr val="0000E1"/>
                </a:solidFill>
                <a:latin typeface="Calibri" panose="020F0502020204030204" pitchFamily="34" charset="0"/>
              </a:rPr>
              <a:t>	Let me have a look at those twenty-euro notes for a moment.</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	Why?</a:t>
            </a:r>
          </a:p>
          <a:p>
            <a:pPr marL="358775" indent="-358775">
              <a:spcBef>
                <a:spcPts val="300"/>
              </a:spcBef>
            </a:pPr>
            <a:r>
              <a:rPr lang="en-US" altLang="zh-TW" b="1" dirty="0">
                <a:solidFill>
                  <a:srgbClr val="0000E1"/>
                </a:solidFill>
                <a:latin typeface="Calibri" panose="020F0502020204030204" pitchFamily="34" charset="0"/>
              </a:rPr>
              <a:t>C: </a:t>
            </a:r>
            <a:r>
              <a:rPr lang="en-US" altLang="zh-TW" dirty="0">
                <a:solidFill>
                  <a:srgbClr val="0000E1"/>
                </a:solidFill>
                <a:latin typeface="Calibri" panose="020F0502020204030204" pitchFamily="34" charset="0"/>
              </a:rPr>
              <a:t>	The blue ones are no good – they’re forged.</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	You must be joking! All twenty-euro notes are blue!</a:t>
            </a:r>
          </a:p>
          <a:p>
            <a:pPr marL="358775" indent="-358775">
              <a:spcBef>
                <a:spcPts val="300"/>
              </a:spcBef>
            </a:pPr>
            <a:r>
              <a:rPr lang="en-US" altLang="zh-TW" b="1" dirty="0">
                <a:solidFill>
                  <a:srgbClr val="0000E1"/>
                </a:solidFill>
                <a:latin typeface="Calibri" panose="020F0502020204030204" pitchFamily="34" charset="0"/>
              </a:rPr>
              <a:t>C: </a:t>
            </a:r>
            <a:r>
              <a:rPr lang="en-US" altLang="zh-TW" dirty="0">
                <a:solidFill>
                  <a:srgbClr val="0000E1"/>
                </a:solidFill>
                <a:latin typeface="Calibri" panose="020F0502020204030204" pitchFamily="34" charset="0"/>
              </a:rPr>
              <a:t>	Not the real ones.</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	Are you sure?</a:t>
            </a:r>
          </a:p>
          <a:p>
            <a:pPr marL="358775" indent="-358775">
              <a:spcBef>
                <a:spcPts val="300"/>
              </a:spcBef>
            </a:pPr>
            <a:r>
              <a:rPr lang="en-US" altLang="zh-TW" b="1" dirty="0">
                <a:solidFill>
                  <a:srgbClr val="0000E1"/>
                </a:solidFill>
                <a:latin typeface="Calibri" panose="020F0502020204030204" pitchFamily="34" charset="0"/>
              </a:rPr>
              <a:t>C: </a:t>
            </a:r>
            <a:r>
              <a:rPr lang="en-US" altLang="zh-TW" dirty="0">
                <a:solidFill>
                  <a:srgbClr val="0000E1"/>
                </a:solidFill>
                <a:latin typeface="Calibri" panose="020F0502020204030204" pitchFamily="34" charset="0"/>
              </a:rPr>
              <a:t>	I’m absolutely positive. The girl at the travel agent’s told me. It was on the news last night.</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They must have made a mistake … oh no, and we’ve just changed all this money! What are we going to do?</a:t>
            </a:r>
          </a:p>
          <a:p>
            <a:pPr marL="358775" indent="-358775">
              <a:spcBef>
                <a:spcPts val="300"/>
              </a:spcBef>
            </a:pPr>
            <a:r>
              <a:rPr lang="en-US" altLang="zh-TW" b="1" dirty="0">
                <a:solidFill>
                  <a:srgbClr val="0000E1"/>
                </a:solidFill>
                <a:latin typeface="Calibri" panose="020F0502020204030204" pitchFamily="34" charset="0"/>
              </a:rPr>
              <a:t>C: </a:t>
            </a:r>
            <a:r>
              <a:rPr lang="en-US" altLang="zh-TW" dirty="0">
                <a:solidFill>
                  <a:srgbClr val="0000E1"/>
                </a:solidFill>
                <a:latin typeface="Calibri" panose="020F0502020204030204" pitchFamily="34" charset="0"/>
              </a:rPr>
              <a:t>	I don’t know … but it is 1 April today…</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Oh, honestly! I really believed you!</a:t>
            </a:r>
          </a:p>
        </p:txBody>
      </p:sp>
      <p:sp>
        <p:nvSpPr>
          <p:cNvPr id="11" name="矩形 10">
            <a:extLst>
              <a:ext uri="{FF2B5EF4-FFF2-40B4-BE49-F238E27FC236}">
                <a16:creationId xmlns:a16="http://schemas.microsoft.com/office/drawing/2014/main" id="{6BD9B352-C4EA-42AC-8A47-CF05AFC679E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51</a:t>
            </a:r>
            <a:endParaRPr lang="zh-TW" altLang="en-US" dirty="0">
              <a:solidFill>
                <a:schemeClr val="bg1">
                  <a:lumMod val="50000"/>
                </a:schemeClr>
              </a:solidFill>
              <a:latin typeface="Calibri" panose="020F0502020204030204" pitchFamily="34" charset="0"/>
            </a:endParaRPr>
          </a:p>
        </p:txBody>
      </p:sp>
      <p:pic>
        <p:nvPicPr>
          <p:cNvPr id="8" name="life_2e_intermediate_sb_track_51.mp3">
            <a:hlinkClick r:id="" action="ppaction://media"/>
          </p:cNvPr>
          <p:cNvPicPr>
            <a:picLocks noChangeAspect="1"/>
          </p:cNvPicPr>
          <p:nvPr>
            <a:audioFile r:link="rId1"/>
            <p:extLst>
              <p:ext uri="{DAA4B4D4-6D71-4841-9C94-3DE7FCFB9230}">
                <p14:media xmlns:p14="http://schemas.microsoft.com/office/powerpoint/2010/main" r:embed="rId2">
                  <p14:trim st="40412.9376" end="52823.2142"/>
                </p14:media>
              </p:ext>
            </p:extLst>
          </p:nvPr>
        </p:nvPicPr>
        <p:blipFill>
          <a:blip r:embed="rId4"/>
          <a:stretch>
            <a:fillRect/>
          </a:stretch>
        </p:blipFill>
        <p:spPr>
          <a:xfrm>
            <a:off x="2304105" y="212775"/>
            <a:ext cx="609600" cy="609600"/>
          </a:xfrm>
          <a:prstGeom prst="rect">
            <a:avLst/>
          </a:prstGeom>
        </p:spPr>
      </p:pic>
    </p:spTree>
    <p:extLst>
      <p:ext uri="{BB962C8B-B14F-4D97-AF65-F5344CB8AC3E}">
        <p14:creationId xmlns:p14="http://schemas.microsoft.com/office/powerpoint/2010/main" val="27491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9962" fill="hold"/>
                                        <p:tgtEl>
                                          <p:spTgt spid="8"/>
                                        </p:tgtEl>
                                      </p:cBhvr>
                                    </p:cmd>
                                  </p:childTnLst>
                                </p:cTn>
                              </p:par>
                            </p:childTnLst>
                          </p:cTn>
                        </p:par>
                      </p:childTnLst>
                    </p:cTn>
                  </p:par>
                </p:childTnLst>
              </p:cTn>
              <p:nextCondLst>
                <p:cond evt="onClick" delay="0">
                  <p:tgtEl>
                    <p:spTgt spid="8"/>
                  </p:tgtEl>
                </p:cond>
              </p:nextCondLst>
            </p:seq>
            <p:audio>
              <p:cMediaNode vol="80000">
                <p:cTn id="14" fill="hold" display="0">
                  <p:stCondLst>
                    <p:cond delay="indefinite"/>
                  </p:stCondLst>
                  <p:endCondLst>
                    <p:cond evt="onStopAudio" delay="0">
                      <p:tgtEl>
                        <p:sldTgt/>
                      </p:tgtEl>
                    </p:cond>
                  </p:endCondLst>
                </p:cTn>
                <p:tgtEl>
                  <p:spTgt spid="8"/>
                </p:tgtEl>
              </p:cMediaNode>
            </p:audio>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E488871B-66D2-4904-B29D-07FD4868FC06}"/>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9" name="矩形 8">
            <a:extLst>
              <a:ext uri="{FF2B5EF4-FFF2-40B4-BE49-F238E27FC236}">
                <a16:creationId xmlns:a16="http://schemas.microsoft.com/office/drawing/2014/main" id="{FF6BCEBA-339F-4CB4-BE5F-2BF0DD19FC52}"/>
              </a:ext>
            </a:extLst>
          </p:cNvPr>
          <p:cNvSpPr/>
          <p:nvPr/>
        </p:nvSpPr>
        <p:spPr>
          <a:xfrm>
            <a:off x="384651" y="906969"/>
            <a:ext cx="8457792" cy="5024452"/>
          </a:xfrm>
          <a:prstGeom prst="rect">
            <a:avLst/>
          </a:prstGeom>
          <a:ln>
            <a:solidFill>
              <a:srgbClr val="0000E1"/>
            </a:solidFill>
          </a:ln>
        </p:spPr>
        <p:txBody>
          <a:bodyPr wrap="square">
            <a:spAutoFit/>
          </a:bodyPr>
          <a:lstStyle/>
          <a:p>
            <a:pPr marL="358775" indent="-358775">
              <a:spcBef>
                <a:spcPts val="300"/>
              </a:spcBef>
            </a:pPr>
            <a:r>
              <a:rPr lang="en-US" altLang="zh-TW" b="1" dirty="0">
                <a:solidFill>
                  <a:srgbClr val="0000E1"/>
                </a:solidFill>
                <a:latin typeface="Calibri" panose="020F0502020204030204" pitchFamily="34" charset="0"/>
              </a:rPr>
              <a:t>3    D = daughter, F = father</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Dad, did you see the news about</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petrol prices? They’ve gone down to</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almost half the price.</a:t>
            </a:r>
          </a:p>
          <a:p>
            <a:pPr marL="358775" indent="-358775">
              <a:spcBef>
                <a:spcPts val="300"/>
              </a:spcBef>
            </a:pPr>
            <a:r>
              <a:rPr lang="en-US" altLang="zh-TW" b="1" dirty="0">
                <a:solidFill>
                  <a:srgbClr val="0000E1"/>
                </a:solidFill>
                <a:latin typeface="Calibri" panose="020F0502020204030204" pitchFamily="34" charset="0"/>
              </a:rPr>
              <a:t>F: 	</a:t>
            </a:r>
            <a:r>
              <a:rPr lang="en-US" altLang="zh-TW" dirty="0">
                <a:solidFill>
                  <a:srgbClr val="0000E1"/>
                </a:solidFill>
                <a:latin typeface="Calibri" panose="020F0502020204030204" pitchFamily="34" charset="0"/>
              </a:rPr>
              <a:t>Really? How come?</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I don’t know. But anyway, I’ve put</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petrol in the car.</a:t>
            </a:r>
          </a:p>
          <a:p>
            <a:pPr marL="358775" indent="-358775">
              <a:spcBef>
                <a:spcPts val="300"/>
              </a:spcBef>
            </a:pPr>
            <a:r>
              <a:rPr lang="en-US" altLang="zh-TW" b="1" dirty="0">
                <a:solidFill>
                  <a:srgbClr val="0000E1"/>
                </a:solidFill>
                <a:latin typeface="Calibri" panose="020F0502020204030204" pitchFamily="34" charset="0"/>
              </a:rPr>
              <a:t>F: 	</a:t>
            </a:r>
            <a:r>
              <a:rPr lang="en-US" altLang="zh-TW" dirty="0">
                <a:solidFill>
                  <a:srgbClr val="0000E1"/>
                </a:solidFill>
                <a:latin typeface="Calibri" panose="020F0502020204030204" pitchFamily="34" charset="0"/>
              </a:rPr>
              <a:t>Great … hold on … did you say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petrol?</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Yeah.</a:t>
            </a:r>
          </a:p>
          <a:p>
            <a:pPr marL="358775" indent="-358775">
              <a:spcBef>
                <a:spcPts val="300"/>
              </a:spcBef>
            </a:pPr>
            <a:r>
              <a:rPr lang="en-US" altLang="zh-TW" b="1" dirty="0">
                <a:solidFill>
                  <a:srgbClr val="0000E1"/>
                </a:solidFill>
                <a:latin typeface="Calibri" panose="020F0502020204030204" pitchFamily="34" charset="0"/>
              </a:rPr>
              <a:t>F: 	</a:t>
            </a:r>
            <a:r>
              <a:rPr lang="en-US" altLang="zh-TW" dirty="0">
                <a:solidFill>
                  <a:srgbClr val="0000E1"/>
                </a:solidFill>
                <a:latin typeface="Calibri" panose="020F0502020204030204" pitchFamily="34" charset="0"/>
              </a:rPr>
              <a:t>Are you serious? The car uses diesel,</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not petrol!</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I know, but petrol is so much</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cheaper!</a:t>
            </a:r>
          </a:p>
          <a:p>
            <a:pPr marL="358775" indent="-358775">
              <a:spcBef>
                <a:spcPts val="300"/>
              </a:spcBef>
            </a:pPr>
            <a:r>
              <a:rPr lang="en-US" altLang="zh-TW" b="1" dirty="0">
                <a:solidFill>
                  <a:srgbClr val="0000E1"/>
                </a:solidFill>
                <a:latin typeface="Calibri" panose="020F0502020204030204" pitchFamily="34" charset="0"/>
              </a:rPr>
              <a:t>F: 	</a:t>
            </a:r>
            <a:r>
              <a:rPr lang="en-US" altLang="zh-TW" dirty="0">
                <a:solidFill>
                  <a:srgbClr val="0000E1"/>
                </a:solidFill>
                <a:latin typeface="Calibri" panose="020F0502020204030204" pitchFamily="34" charset="0"/>
              </a:rPr>
              <a:t>Yes, but …</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I’m sorry, did I do something</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wrong?</a:t>
            </a:r>
          </a:p>
          <a:p>
            <a:pPr marL="358775" indent="-358775">
              <a:spcBef>
                <a:spcPts val="300"/>
              </a:spcBef>
            </a:pPr>
            <a:r>
              <a:rPr lang="en-US" altLang="zh-TW" b="1" dirty="0">
                <a:solidFill>
                  <a:srgbClr val="0000E1"/>
                </a:solidFill>
                <a:latin typeface="Calibri" panose="020F0502020204030204" pitchFamily="34" charset="0"/>
              </a:rPr>
              <a:t>F: 	</a:t>
            </a:r>
            <a:r>
              <a:rPr lang="en-US" altLang="zh-TW" dirty="0">
                <a:solidFill>
                  <a:srgbClr val="0000E1"/>
                </a:solidFill>
                <a:latin typeface="Calibri" panose="020F0502020204030204" pitchFamily="34" charset="0"/>
              </a:rPr>
              <a:t>Diesel engines don’t work with</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petrol, you must know that! Oh, this</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is going to cost me a fortune.</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Dad?</a:t>
            </a:r>
          </a:p>
          <a:p>
            <a:pPr marL="358775" indent="-358775">
              <a:spcBef>
                <a:spcPts val="300"/>
              </a:spcBef>
            </a:pPr>
            <a:r>
              <a:rPr lang="en-US" altLang="zh-TW" b="1" dirty="0">
                <a:solidFill>
                  <a:srgbClr val="0000E1"/>
                </a:solidFill>
                <a:latin typeface="Calibri" panose="020F0502020204030204" pitchFamily="34" charset="0"/>
              </a:rPr>
              <a:t>F: 	</a:t>
            </a:r>
            <a:r>
              <a:rPr lang="en-US" altLang="zh-TW" dirty="0">
                <a:solidFill>
                  <a:srgbClr val="0000E1"/>
                </a:solidFill>
                <a:latin typeface="Calibri" panose="020F0502020204030204" pitchFamily="34" charset="0"/>
              </a:rPr>
              <a:t>Yes?</a:t>
            </a:r>
          </a:p>
          <a:p>
            <a:pPr marL="358775" indent="-358775">
              <a:spcBef>
                <a:spcPts val="300"/>
              </a:spcBef>
            </a:pPr>
            <a:r>
              <a:rPr lang="en-US" altLang="zh-TW" b="1" dirty="0">
                <a:solidFill>
                  <a:srgbClr val="0000E1"/>
                </a:solidFill>
                <a:latin typeface="Calibri" panose="020F0502020204030204" pitchFamily="34" charset="0"/>
              </a:rPr>
              <a:t>D: 	</a:t>
            </a:r>
            <a:r>
              <a:rPr lang="en-US" altLang="zh-TW" dirty="0">
                <a:solidFill>
                  <a:srgbClr val="0000E1"/>
                </a:solidFill>
                <a:latin typeface="Calibri" panose="020F0502020204030204" pitchFamily="34" charset="0"/>
              </a:rPr>
              <a:t>How do you suppose I managed to</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drive the car home, then? April Fool!</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It’s 1 April!</a:t>
            </a:r>
          </a:p>
        </p:txBody>
      </p:sp>
      <p:sp>
        <p:nvSpPr>
          <p:cNvPr id="11" name="矩形 10">
            <a:extLst>
              <a:ext uri="{FF2B5EF4-FFF2-40B4-BE49-F238E27FC236}">
                <a16:creationId xmlns:a16="http://schemas.microsoft.com/office/drawing/2014/main" id="{6BD9B352-C4EA-42AC-8A47-CF05AFC679E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51</a:t>
            </a:r>
            <a:endParaRPr lang="zh-TW" altLang="en-US" dirty="0">
              <a:solidFill>
                <a:schemeClr val="bg1">
                  <a:lumMod val="50000"/>
                </a:schemeClr>
              </a:solidFill>
              <a:latin typeface="Calibri" panose="020F0502020204030204" pitchFamily="34" charset="0"/>
            </a:endParaRPr>
          </a:p>
        </p:txBody>
      </p:sp>
      <p:pic>
        <p:nvPicPr>
          <p:cNvPr id="8" name="life_2e_intermediate_sb_track_51.mp3">
            <a:hlinkClick r:id="" action="ppaction://media"/>
          </p:cNvPr>
          <p:cNvPicPr>
            <a:picLocks noChangeAspect="1"/>
          </p:cNvPicPr>
          <p:nvPr>
            <a:audioFile r:link="rId1"/>
            <p:extLst>
              <p:ext uri="{DAA4B4D4-6D71-4841-9C94-3DE7FCFB9230}">
                <p14:media xmlns:p14="http://schemas.microsoft.com/office/powerpoint/2010/main" r:embed="rId2">
                  <p14:trim st="81462.29760000001"/>
                </p14:media>
              </p:ext>
            </p:extLst>
          </p:nvPr>
        </p:nvPicPr>
        <p:blipFill>
          <a:blip r:embed="rId4"/>
          <a:stretch>
            <a:fillRect/>
          </a:stretch>
        </p:blipFill>
        <p:spPr>
          <a:xfrm>
            <a:off x="2304105" y="242592"/>
            <a:ext cx="609600" cy="609600"/>
          </a:xfrm>
          <a:prstGeom prst="rect">
            <a:avLst/>
          </a:prstGeom>
        </p:spPr>
      </p:pic>
    </p:spTree>
    <p:extLst>
      <p:ext uri="{BB962C8B-B14F-4D97-AF65-F5344CB8AC3E}">
        <p14:creationId xmlns:p14="http://schemas.microsoft.com/office/powerpoint/2010/main" val="286498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1736" fill="hold"/>
                                        <p:tgtEl>
                                          <p:spTgt spid="8"/>
                                        </p:tgtEl>
                                      </p:cBhvr>
                                    </p:cmd>
                                  </p:childTnLst>
                                </p:cTn>
                              </p:par>
                            </p:childTnLst>
                          </p:cTn>
                        </p:par>
                      </p:childTnLst>
                    </p:cTn>
                  </p:par>
                </p:childTnLst>
              </p:cTn>
              <p:nextCondLst>
                <p:cond evt="onClick" delay="0">
                  <p:tgtEl>
                    <p:spTgt spid="8"/>
                  </p:tgtEl>
                </p:cond>
              </p:nextCondLst>
            </p:seq>
            <p:audio>
              <p:cMediaNode vol="80000">
                <p:cTn id="14" fill="hold" display="0">
                  <p:stCondLst>
                    <p:cond delay="indefinite"/>
                  </p:stCondLst>
                  <p:endCondLst>
                    <p:cond evt="onStopAudio" delay="0">
                      <p:tgtEl>
                        <p:sldTgt/>
                      </p:tgtEl>
                    </p:cond>
                  </p:endCondLst>
                </p:cTn>
                <p:tgtEl>
                  <p:spTgt spid="8"/>
                </p:tgtEl>
              </p:cMediaNode>
            </p:audio>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Pronunciation</a:t>
            </a:r>
            <a:r>
              <a:rPr lang="en-US" altLang="zh-TW" sz="2000" dirty="0">
                <a:latin typeface="Calibri" panose="020F0502020204030204" pitchFamily="34" charset="0"/>
                <a:cs typeface="Calibri" panose="020F0502020204030204" pitchFamily="34" charset="0"/>
              </a:rPr>
              <a:t> </a:t>
            </a:r>
            <a:r>
              <a:rPr lang="zh-TW" altLang="en-US" sz="2000" dirty="0">
                <a:latin typeface="Calibri" panose="020F0502020204030204" pitchFamily="34" charset="0"/>
                <a:cs typeface="Calibri" panose="020F0502020204030204" pitchFamily="34" charset="0"/>
              </a:rPr>
              <a:t>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showing interest and disbelief</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6d-p. 76</a:t>
            </a:r>
            <a:endParaRPr lang="zh-TW" altLang="en-US" sz="1200" b="1" dirty="0">
              <a:solidFill>
                <a:schemeClr val="tx1">
                  <a:lumMod val="50000"/>
                  <a:lumOff val="50000"/>
                </a:schemeClr>
              </a:solidFill>
              <a:latin typeface="Calibri" panose="020F0502020204030204" pitchFamily="34" charset="0"/>
            </a:endParaRPr>
          </a:p>
        </p:txBody>
      </p:sp>
      <p:sp>
        <p:nvSpPr>
          <p:cNvPr id="16" name="矩形 15">
            <a:extLst>
              <a:ext uri="{FF2B5EF4-FFF2-40B4-BE49-F238E27FC236}">
                <a16:creationId xmlns:a16="http://schemas.microsoft.com/office/drawing/2014/main" id="{FD3090C8-6106-4BA2-8222-96DC34B217A7}"/>
              </a:ext>
            </a:extLst>
          </p:cNvPr>
          <p:cNvSpPr/>
          <p:nvPr/>
        </p:nvSpPr>
        <p:spPr>
          <a:xfrm>
            <a:off x="6347889" y="156529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52</a:t>
            </a:r>
            <a:endParaRPr lang="zh-TW" altLang="en-US" dirty="0">
              <a:solidFill>
                <a:schemeClr val="bg1">
                  <a:lumMod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9C59D53C-554C-42AC-BC45-9A47F6DD9828}"/>
              </a:ext>
            </a:extLst>
          </p:cNvPr>
          <p:cNvSpPr/>
          <p:nvPr/>
        </p:nvSpPr>
        <p:spPr>
          <a:xfrm>
            <a:off x="304906" y="798012"/>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these expressions for reacting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to surprising news. Notice how the speaker’s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intonation rises to show interest and falls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show disbelief.</a:t>
            </a:r>
            <a:endParaRPr lang="zh-TW" altLang="en-US" sz="2000" dirty="0">
              <a:latin typeface="Calibri" panose="020F0502020204030204" pitchFamily="34" charset="0"/>
              <a:cs typeface="Calibri" panose="020F0502020204030204" pitchFamily="34" charset="0"/>
            </a:endParaRPr>
          </a:p>
        </p:txBody>
      </p:sp>
      <p:sp>
        <p:nvSpPr>
          <p:cNvPr id="18" name="矩形 17">
            <a:extLst>
              <a:ext uri="{FF2B5EF4-FFF2-40B4-BE49-F238E27FC236}">
                <a16:creationId xmlns:a16="http://schemas.microsoft.com/office/drawing/2014/main" id="{CBAD3009-79B7-4B3A-BB6D-358BBE4DB5B1}"/>
              </a:ext>
            </a:extLst>
          </p:cNvPr>
          <p:cNvSpPr/>
          <p:nvPr/>
        </p:nvSpPr>
        <p:spPr>
          <a:xfrm>
            <a:off x="324363" y="2601490"/>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other expressions for reacting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surprising news. Repeat the expressions.</a:t>
            </a:r>
            <a:endParaRPr lang="zh-TW" altLang="en-US" sz="2000" dirty="0">
              <a:latin typeface="Calibri" panose="020F0502020204030204" pitchFamily="34" charset="0"/>
              <a:cs typeface="Calibri" panose="020F0502020204030204" pitchFamily="34" charset="0"/>
            </a:endParaRPr>
          </a:p>
        </p:txBody>
      </p:sp>
      <p:sp>
        <p:nvSpPr>
          <p:cNvPr id="33" name="矩形 32">
            <a:extLst>
              <a:ext uri="{FF2B5EF4-FFF2-40B4-BE49-F238E27FC236}">
                <a16:creationId xmlns:a16="http://schemas.microsoft.com/office/drawing/2014/main" id="{92321EB4-D172-4A19-9F10-C19857B66E0E}"/>
              </a:ext>
            </a:extLst>
          </p:cNvPr>
          <p:cNvSpPr/>
          <p:nvPr/>
        </p:nvSpPr>
        <p:spPr>
          <a:xfrm>
            <a:off x="6347889" y="307192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53</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E7223627-2FC6-4544-9165-FF09DDFE8C2D}"/>
              </a:ext>
            </a:extLst>
          </p:cNvPr>
          <p:cNvSpPr/>
          <p:nvPr/>
        </p:nvSpPr>
        <p:spPr>
          <a:xfrm>
            <a:off x="678272" y="1634463"/>
            <a:ext cx="8115770" cy="861774"/>
          </a:xfrm>
          <a:prstGeom prst="rect">
            <a:avLst/>
          </a:prstGeom>
        </p:spPr>
        <p:txBody>
          <a:bodyPr wrap="square">
            <a:spAutoFit/>
          </a:bodyPr>
          <a:lstStyle/>
          <a:p>
            <a:pPr marL="360363" indent="-360363">
              <a:spcBef>
                <a:spcPts val="1200"/>
              </a:spcBef>
            </a:pPr>
            <a:r>
              <a:rPr lang="en-US" altLang="zh-TW" sz="2000" dirty="0">
                <a:latin typeface="Calibri" panose="020F0502020204030204" pitchFamily="34" charset="0"/>
              </a:rPr>
              <a:t>1 	Oh yeah?</a:t>
            </a:r>
          </a:p>
          <a:p>
            <a:pPr marL="360363" indent="-360363">
              <a:spcBef>
                <a:spcPts val="1200"/>
              </a:spcBef>
            </a:pPr>
            <a:r>
              <a:rPr lang="en-US" altLang="zh-TW" sz="2000" dirty="0">
                <a:latin typeface="Calibri" panose="020F0502020204030204" pitchFamily="34" charset="0"/>
              </a:rPr>
              <a:t>2 	Come off it!</a:t>
            </a:r>
            <a:endParaRPr lang="zh-TW" altLang="en-US" sz="2000" dirty="0">
              <a:latin typeface="Calibri" panose="020F0502020204030204" pitchFamily="34" charset="0"/>
            </a:endParaRPr>
          </a:p>
        </p:txBody>
      </p:sp>
      <p:sp>
        <p:nvSpPr>
          <p:cNvPr id="41" name="矩形 40">
            <a:extLst>
              <a:ext uri="{FF2B5EF4-FFF2-40B4-BE49-F238E27FC236}">
                <a16:creationId xmlns:a16="http://schemas.microsoft.com/office/drawing/2014/main" id="{268EC036-9C6B-4C2C-B0A5-4C62B4925BC9}"/>
              </a:ext>
            </a:extLst>
          </p:cNvPr>
          <p:cNvSpPr/>
          <p:nvPr/>
        </p:nvSpPr>
        <p:spPr>
          <a:xfrm>
            <a:off x="334091" y="3643589"/>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c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Take turns to respond to these statements.</a:t>
            </a:r>
            <a:endParaRPr lang="zh-TW" altLang="en-US" sz="2000" dirty="0">
              <a:latin typeface="Calibri" panose="020F0502020204030204" pitchFamily="34" charset="0"/>
              <a:cs typeface="Calibri" panose="020F0502020204030204" pitchFamily="34" charset="0"/>
            </a:endParaRPr>
          </a:p>
        </p:txBody>
      </p:sp>
      <p:sp>
        <p:nvSpPr>
          <p:cNvPr id="42" name="矩形 41">
            <a:extLst>
              <a:ext uri="{FF2B5EF4-FFF2-40B4-BE49-F238E27FC236}">
                <a16:creationId xmlns:a16="http://schemas.microsoft.com/office/drawing/2014/main" id="{E7223627-2FC6-4544-9165-FF09DDFE8C2D}"/>
              </a:ext>
            </a:extLst>
          </p:cNvPr>
          <p:cNvSpPr/>
          <p:nvPr/>
        </p:nvSpPr>
        <p:spPr>
          <a:xfrm>
            <a:off x="658816" y="4094574"/>
            <a:ext cx="8115770"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I’m setting off on a round-the-world trip on Monday.</a:t>
            </a:r>
          </a:p>
          <a:p>
            <a:pPr marL="363538" indent="-363538">
              <a:spcBef>
                <a:spcPts val="600"/>
              </a:spcBef>
            </a:pPr>
            <a:r>
              <a:rPr lang="en-US" altLang="zh-TW" sz="2000" dirty="0">
                <a:latin typeface="Calibri" panose="020F0502020204030204" pitchFamily="34" charset="0"/>
              </a:rPr>
              <a:t>2 	A meteorite has crashed to Earth in the middle of Berlin.</a:t>
            </a:r>
          </a:p>
          <a:p>
            <a:pPr marL="363538" indent="-363538">
              <a:spcBef>
                <a:spcPts val="600"/>
              </a:spcBef>
            </a:pPr>
            <a:r>
              <a:rPr lang="en-US" altLang="zh-TW" sz="2000" dirty="0">
                <a:latin typeface="Calibri" panose="020F0502020204030204" pitchFamily="34" charset="0"/>
              </a:rPr>
              <a:t>3 	I found a wallet full of money in the street this morning.</a:t>
            </a:r>
          </a:p>
          <a:p>
            <a:pPr marL="363538" indent="-363538">
              <a:spcBef>
                <a:spcPts val="600"/>
              </a:spcBef>
            </a:pPr>
            <a:r>
              <a:rPr lang="en-US" altLang="zh-TW" sz="2000" dirty="0">
                <a:latin typeface="Calibri" panose="020F0502020204030204" pitchFamily="34" charset="0"/>
              </a:rPr>
              <a:t>4 	Biologists have discovered a parrot that can speak three languages.</a:t>
            </a:r>
          </a:p>
          <a:p>
            <a:pPr marL="363538" indent="-363538">
              <a:spcBef>
                <a:spcPts val="600"/>
              </a:spcBef>
            </a:pPr>
            <a:r>
              <a:rPr lang="en-US" altLang="zh-TW" sz="2000" dirty="0">
                <a:latin typeface="Calibri" panose="020F0502020204030204" pitchFamily="34" charset="0"/>
              </a:rPr>
              <a:t>5 	I’m starting a new job tomorrow.</a:t>
            </a:r>
            <a:endParaRPr lang="zh-TW" altLang="en-US" sz="2000" dirty="0">
              <a:latin typeface="Calibri" panose="020F0502020204030204" pitchFamily="34" charset="0"/>
            </a:endParaRPr>
          </a:p>
        </p:txBody>
      </p:sp>
      <p:pic>
        <p:nvPicPr>
          <p:cNvPr id="2" name="life_2e_intermediate_sb_track_5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47393" y="1471574"/>
            <a:ext cx="609600" cy="609600"/>
          </a:xfrm>
          <a:prstGeom prst="rect">
            <a:avLst/>
          </a:prstGeom>
        </p:spPr>
      </p:pic>
      <p:pic>
        <p:nvPicPr>
          <p:cNvPr id="4" name="life_2e_intermediate_sb_track_53.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331771" y="2955433"/>
            <a:ext cx="609600" cy="609600"/>
          </a:xfrm>
          <a:prstGeom prst="rect">
            <a:avLst/>
          </a:prstGeom>
        </p:spPr>
      </p:pic>
      <p:sp>
        <p:nvSpPr>
          <p:cNvPr id="6" name="手繪多邊形: 圖案 5">
            <a:extLst>
              <a:ext uri="{FF2B5EF4-FFF2-40B4-BE49-F238E27FC236}">
                <a16:creationId xmlns:a16="http://schemas.microsoft.com/office/drawing/2014/main" id="{B495CC4B-F85C-4E9B-8AC6-9D99A8E55CD8}"/>
              </a:ext>
            </a:extLst>
          </p:cNvPr>
          <p:cNvSpPr/>
          <p:nvPr/>
        </p:nvSpPr>
        <p:spPr>
          <a:xfrm>
            <a:off x="1588569" y="1561414"/>
            <a:ext cx="360000" cy="180000"/>
          </a:xfrm>
          <a:custGeom>
            <a:avLst/>
            <a:gdLst>
              <a:gd name="connsiteX0" fmla="*/ 0 w 318052"/>
              <a:gd name="connsiteY0" fmla="*/ 168965 h 168965"/>
              <a:gd name="connsiteX1" fmla="*/ 238539 w 318052"/>
              <a:gd name="connsiteY1" fmla="*/ 119269 h 168965"/>
              <a:gd name="connsiteX2" fmla="*/ 318052 w 318052"/>
              <a:gd name="connsiteY2" fmla="*/ 0 h 168965"/>
            </a:gdLst>
            <a:ahLst/>
            <a:cxnLst>
              <a:cxn ang="0">
                <a:pos x="connsiteX0" y="connsiteY0"/>
              </a:cxn>
              <a:cxn ang="0">
                <a:pos x="connsiteX1" y="connsiteY1"/>
              </a:cxn>
              <a:cxn ang="0">
                <a:pos x="connsiteX2" y="connsiteY2"/>
              </a:cxn>
            </a:cxnLst>
            <a:rect l="l" t="t" r="r" b="b"/>
            <a:pathLst>
              <a:path w="318052" h="168965">
                <a:moveTo>
                  <a:pt x="0" y="168965"/>
                </a:moveTo>
                <a:cubicBezTo>
                  <a:pt x="92765" y="158197"/>
                  <a:pt x="185530" y="147430"/>
                  <a:pt x="238539" y="119269"/>
                </a:cubicBezTo>
                <a:cubicBezTo>
                  <a:pt x="291548" y="91108"/>
                  <a:pt x="304800" y="45554"/>
                  <a:pt x="318052" y="0"/>
                </a:cubicBezTo>
              </a:path>
            </a:pathLst>
          </a:custGeom>
          <a:noFill/>
          <a:ln w="19050">
            <a:solidFill>
              <a:srgbClr val="0080FF"/>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手繪多邊形: 圖案 6">
            <a:extLst>
              <a:ext uri="{FF2B5EF4-FFF2-40B4-BE49-F238E27FC236}">
                <a16:creationId xmlns:a16="http://schemas.microsoft.com/office/drawing/2014/main" id="{F3ED12E6-2468-410D-95AE-8F363D19899B}"/>
              </a:ext>
            </a:extLst>
          </p:cNvPr>
          <p:cNvSpPr/>
          <p:nvPr/>
        </p:nvSpPr>
        <p:spPr>
          <a:xfrm>
            <a:off x="1888543" y="1995995"/>
            <a:ext cx="395785" cy="245660"/>
          </a:xfrm>
          <a:custGeom>
            <a:avLst/>
            <a:gdLst>
              <a:gd name="connsiteX0" fmla="*/ 0 w 395785"/>
              <a:gd name="connsiteY0" fmla="*/ 0 h 245660"/>
              <a:gd name="connsiteX1" fmla="*/ 245659 w 395785"/>
              <a:gd name="connsiteY1" fmla="*/ 68239 h 245660"/>
              <a:gd name="connsiteX2" fmla="*/ 395785 w 395785"/>
              <a:gd name="connsiteY2" fmla="*/ 245660 h 245660"/>
            </a:gdLst>
            <a:ahLst/>
            <a:cxnLst>
              <a:cxn ang="0">
                <a:pos x="connsiteX0" y="connsiteY0"/>
              </a:cxn>
              <a:cxn ang="0">
                <a:pos x="connsiteX1" y="connsiteY1"/>
              </a:cxn>
              <a:cxn ang="0">
                <a:pos x="connsiteX2" y="connsiteY2"/>
              </a:cxn>
            </a:cxnLst>
            <a:rect l="l" t="t" r="r" b="b"/>
            <a:pathLst>
              <a:path w="395785" h="245660">
                <a:moveTo>
                  <a:pt x="0" y="0"/>
                </a:moveTo>
                <a:cubicBezTo>
                  <a:pt x="89847" y="13648"/>
                  <a:pt x="179695" y="27296"/>
                  <a:pt x="245659" y="68239"/>
                </a:cubicBezTo>
                <a:cubicBezTo>
                  <a:pt x="311623" y="109182"/>
                  <a:pt x="353704" y="177421"/>
                  <a:pt x="395785" y="245660"/>
                </a:cubicBezTo>
              </a:path>
            </a:pathLst>
          </a:custGeom>
          <a:noFill/>
          <a:ln w="19050">
            <a:solidFill>
              <a:srgbClr val="0080FF"/>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Tree>
    <p:extLst>
      <p:ext uri="{BB962C8B-B14F-4D97-AF65-F5344CB8AC3E}">
        <p14:creationId xmlns:p14="http://schemas.microsoft.com/office/powerpoint/2010/main" val="1154635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6186"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288068"/>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Choose one of the other April Fools’ Day headlines from Exercise 1. Decide what the hoax – the trick – is. Make notes about the main points of the story. Invent as many details as you wish. </a:t>
            </a:r>
            <a:r>
              <a:rPr lang="en-US" altLang="zh-TW" sz="2000" dirty="0" err="1">
                <a:latin typeface="Calibri" panose="020F0502020204030204" pitchFamily="34" charset="0"/>
                <a:cs typeface="Calibri" panose="020F0502020204030204" pitchFamily="34" charset="0"/>
              </a:rPr>
              <a:t>Practise</a:t>
            </a:r>
            <a:r>
              <a:rPr lang="en-US" altLang="zh-TW" sz="2000" dirty="0">
                <a:latin typeface="Calibri" panose="020F0502020204030204" pitchFamily="34" charset="0"/>
                <a:cs typeface="Calibri" panose="020F0502020204030204" pitchFamily="34" charset="0"/>
              </a:rPr>
              <a:t> telling the story with your partner.</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6d-p. 76</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268EC036-9C6B-4C2C-B0A5-4C62B4925BC9}"/>
              </a:ext>
            </a:extLst>
          </p:cNvPr>
          <p:cNvSpPr/>
          <p:nvPr/>
        </p:nvSpPr>
        <p:spPr>
          <a:xfrm>
            <a:off x="295180" y="1809564"/>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with a new partner. Take turns to listen and react to your stories. Use the expressions for reacting to surprising news to help you. Don’t forget to show interest or disbelief with your intonation.</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3203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925606"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6e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In the news</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6e-p. 77</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4" y="1776184"/>
            <a:ext cx="8478248"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Read the news story. Do you think it is true or not? Explain your reasons to your partner.</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097389"/>
            <a:ext cx="847784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Writing</a:t>
            </a:r>
            <a:r>
              <a:rPr lang="en-US" altLang="zh-TW" sz="3200" b="1" dirty="0">
                <a:solidFill>
                  <a:schemeClr val="tx1">
                    <a:lumMod val="65000"/>
                    <a:lumOff val="35000"/>
                  </a:schemeClr>
                </a:solidFill>
                <a:latin typeface="Calibri" panose="020F0502020204030204" pitchFamily="34" charset="0"/>
              </a:rPr>
              <a:t>  a news story</a:t>
            </a:r>
            <a:endParaRPr lang="zh-TW" altLang="en-US" sz="3200" b="1" dirty="0">
              <a:solidFill>
                <a:schemeClr val="tx1">
                  <a:lumMod val="65000"/>
                  <a:lumOff val="35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96159642-E0F7-4A42-8ECD-0958CE7ECED5}"/>
              </a:ext>
            </a:extLst>
          </p:cNvPr>
          <p:cNvSpPr/>
          <p:nvPr/>
        </p:nvSpPr>
        <p:spPr>
          <a:xfrm>
            <a:off x="670121" y="4192806"/>
            <a:ext cx="8115755"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What happened?</a:t>
            </a:r>
          </a:p>
          <a:p>
            <a:pPr marL="363538" indent="-363538">
              <a:spcBef>
                <a:spcPts val="600"/>
              </a:spcBef>
            </a:pPr>
            <a:r>
              <a:rPr lang="en-US" altLang="zh-TW" sz="2000" dirty="0">
                <a:latin typeface="Calibri" panose="020F0502020204030204" pitchFamily="34" charset="0"/>
              </a:rPr>
              <a:t>2 	Who was involved?</a:t>
            </a:r>
          </a:p>
          <a:p>
            <a:pPr marL="363538" indent="-363538">
              <a:spcBef>
                <a:spcPts val="600"/>
              </a:spcBef>
            </a:pPr>
            <a:r>
              <a:rPr lang="en-US" altLang="zh-TW" sz="2000" dirty="0">
                <a:latin typeface="Calibri" panose="020F0502020204030204" pitchFamily="34" charset="0"/>
              </a:rPr>
              <a:t>3 	Where did it happen?</a:t>
            </a:r>
            <a:endParaRPr lang="zh-TW" altLang="en-US" sz="2000" dirty="0">
              <a:latin typeface="Calibri" panose="020F0502020204030204" pitchFamily="34" charset="0"/>
            </a:endParaRPr>
          </a:p>
        </p:txBody>
      </p:sp>
      <p:sp>
        <p:nvSpPr>
          <p:cNvPr id="7" name="矩形 6">
            <a:extLst>
              <a:ext uri="{FF2B5EF4-FFF2-40B4-BE49-F238E27FC236}">
                <a16:creationId xmlns:a16="http://schemas.microsoft.com/office/drawing/2014/main" id="{353D47A8-74DA-43E8-919C-3C6505874E76}"/>
              </a:ext>
            </a:extLst>
          </p:cNvPr>
          <p:cNvSpPr/>
          <p:nvPr/>
        </p:nvSpPr>
        <p:spPr>
          <a:xfrm>
            <a:off x="757670" y="2532327"/>
            <a:ext cx="7695667" cy="369332"/>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It's a true story.</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a16="http://schemas.microsoft.com/office/drawing/2014/main" id="{A5E56244-0673-4317-A45D-FF8041ECA4A1}"/>
              </a:ext>
            </a:extLst>
          </p:cNvPr>
          <p:cNvSpPr/>
          <p:nvPr/>
        </p:nvSpPr>
        <p:spPr>
          <a:xfrm>
            <a:off x="304909" y="2976189"/>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Writing skill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structuring a news story</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268EC036-9C6B-4C2C-B0A5-4C62B4925BC9}"/>
              </a:ext>
            </a:extLst>
          </p:cNvPr>
          <p:cNvSpPr/>
          <p:nvPr/>
        </p:nvSpPr>
        <p:spPr>
          <a:xfrm>
            <a:off x="285453" y="3443810"/>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introductory sentence in the news story again. Answer the questions.</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353D47A8-74DA-43E8-919C-3C6505874E76}"/>
              </a:ext>
            </a:extLst>
          </p:cNvPr>
          <p:cNvSpPr/>
          <p:nvPr/>
        </p:nvSpPr>
        <p:spPr>
          <a:xfrm>
            <a:off x="3507775" y="4196635"/>
            <a:ext cx="5297557" cy="1200329"/>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A woman accidentally cut through an underground cable.</a:t>
            </a:r>
          </a:p>
          <a:p>
            <a:pPr marL="360363" indent="-360363"/>
            <a:r>
              <a:rPr lang="en-US" altLang="zh-TW" b="1" dirty="0">
                <a:solidFill>
                  <a:srgbClr val="FF0066"/>
                </a:solidFill>
                <a:latin typeface="Segoe Print" panose="02000600000000000000" pitchFamily="2" charset="0"/>
              </a:rPr>
              <a:t>2 	an elderly Georgian woman</a:t>
            </a:r>
          </a:p>
          <a:p>
            <a:pPr marL="360363" indent="-360363"/>
            <a:r>
              <a:rPr lang="en-US" altLang="zh-TW" b="1" dirty="0">
                <a:solidFill>
                  <a:srgbClr val="FF0066"/>
                </a:solidFill>
                <a:latin typeface="Segoe Print" panose="02000600000000000000" pitchFamily="2" charset="0"/>
              </a:rPr>
              <a:t>3 	in Georgia</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9640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wipe(left)">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wipe(left)">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6e-p. 77</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96159642-E0F7-4A42-8ECD-0958CE7ECED5}"/>
              </a:ext>
            </a:extLst>
          </p:cNvPr>
          <p:cNvSpPr/>
          <p:nvPr/>
        </p:nvSpPr>
        <p:spPr>
          <a:xfrm>
            <a:off x="4661460" y="447005"/>
            <a:ext cx="4346620" cy="3554819"/>
          </a:xfrm>
          <a:prstGeom prst="rect">
            <a:avLst/>
          </a:prstGeom>
        </p:spPr>
        <p:txBody>
          <a:bodyPr wrap="square">
            <a:spAutoFit/>
          </a:bodyPr>
          <a:lstStyle/>
          <a:p>
            <a:pPr>
              <a:spcBef>
                <a:spcPts val="600"/>
              </a:spcBef>
            </a:pPr>
            <a:r>
              <a:rPr lang="en-US" altLang="zh-TW" sz="2000" dirty="0">
                <a:latin typeface="Calibri" panose="020F0502020204030204" pitchFamily="34" charset="0"/>
              </a:rPr>
              <a:t>An elderly Georgian woman has accidentally cut through an underground cable and cut off internet services to a whole country, Armenia.</a:t>
            </a:r>
          </a:p>
          <a:p>
            <a:pPr>
              <a:spcBef>
                <a:spcPts val="600"/>
              </a:spcBef>
            </a:pPr>
            <a:r>
              <a:rPr lang="en-US" altLang="zh-TW" sz="2000" dirty="0">
                <a:latin typeface="Calibri" panose="020F0502020204030204" pitchFamily="34" charset="0"/>
              </a:rPr>
              <a:t>The woman, 75, was digging for metal near the Georgian capital Tbilisi and her spade damaged the cable. Unfortunately, Georgia provides 90 per cent of Armenia’s internet. Unfortunately, Georgia provides 90 per cent of Armenia’s internet. Web users </a:t>
            </a:r>
            <a:endParaRPr lang="en-US" altLang="zh-TW" sz="2000" b="1" dirty="0">
              <a:latin typeface="Calibri" panose="020F0502020204030204" pitchFamily="34" charset="0"/>
            </a:endParaRPr>
          </a:p>
        </p:txBody>
      </p:sp>
      <p:sp>
        <p:nvSpPr>
          <p:cNvPr id="6" name="矩形 5">
            <a:extLst>
              <a:ext uri="{FF2B5EF4-FFF2-40B4-BE49-F238E27FC236}">
                <a16:creationId xmlns:a16="http://schemas.microsoft.com/office/drawing/2014/main" id="{E859F20C-F5E1-4B39-9F14-6C309929D114}"/>
              </a:ext>
            </a:extLst>
          </p:cNvPr>
          <p:cNvSpPr/>
          <p:nvPr/>
        </p:nvSpPr>
        <p:spPr>
          <a:xfrm>
            <a:off x="240699" y="3901275"/>
            <a:ext cx="8662602" cy="2246769"/>
          </a:xfrm>
          <a:prstGeom prst="rect">
            <a:avLst/>
          </a:prstGeom>
        </p:spPr>
        <p:txBody>
          <a:bodyPr wrap="square">
            <a:spAutoFit/>
          </a:bodyPr>
          <a:lstStyle/>
          <a:p>
            <a:r>
              <a:rPr lang="en-US" altLang="zh-TW" sz="2000" dirty="0">
                <a:latin typeface="Calibri" panose="020F0502020204030204" pitchFamily="34" charset="0"/>
              </a:rPr>
              <a:t>in the nation of 3.2 million people were left with no internet for up to five hours. Large parts of Georgia and some areas of Azerbaijan were also temporarily affected. The damage was discovered by an automatic system and a security team immediately went to the place where the cable was cut. The cable is protected, but apparently landslides or heavy rain may have left it exposed on the surface. The woman, called ‘the spade-hacker’ by local newspapers, was arrested for damaging property. She may have to spend up to three years in prison.</a:t>
            </a:r>
            <a:endParaRPr lang="zh-TW" altLang="en-US" sz="2000" dirty="0">
              <a:latin typeface="Calibri" panose="020F0502020204030204" pitchFamily="34" charset="0"/>
            </a:endParaRPr>
          </a:p>
        </p:txBody>
      </p:sp>
      <p:pic>
        <p:nvPicPr>
          <p:cNvPr id="3" name="圖片 2">
            <a:extLst>
              <a:ext uri="{FF2B5EF4-FFF2-40B4-BE49-F238E27FC236}">
                <a16:creationId xmlns:a16="http://schemas.microsoft.com/office/drawing/2014/main" id="{85BF4F84-7683-4C2F-935B-BF03899C444E}"/>
              </a:ext>
            </a:extLst>
          </p:cNvPr>
          <p:cNvPicPr>
            <a:picLocks noChangeAspect="1"/>
          </p:cNvPicPr>
          <p:nvPr/>
        </p:nvPicPr>
        <p:blipFill>
          <a:blip r:embed="rId2"/>
          <a:stretch>
            <a:fillRect/>
          </a:stretch>
        </p:blipFill>
        <p:spPr>
          <a:xfrm>
            <a:off x="0" y="169163"/>
            <a:ext cx="4585174" cy="3606265"/>
          </a:xfrm>
          <a:prstGeom prst="rect">
            <a:avLst/>
          </a:prstGeom>
        </p:spPr>
      </p:pic>
    </p:spTree>
    <p:extLst>
      <p:ext uri="{BB962C8B-B14F-4D97-AF65-F5344CB8AC3E}">
        <p14:creationId xmlns:p14="http://schemas.microsoft.com/office/powerpoint/2010/main" val="3578662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DDDB87F-D284-4A34-9FB8-0FABD612F083}"/>
              </a:ext>
            </a:extLst>
          </p:cNvPr>
          <p:cNvSpPr/>
          <p:nvPr/>
        </p:nvSpPr>
        <p:spPr>
          <a:xfrm>
            <a:off x="304794" y="2011259"/>
            <a:ext cx="8629887" cy="2862322"/>
          </a:xfrm>
          <a:prstGeom prst="rect">
            <a:avLst/>
          </a:prstGeom>
        </p:spPr>
        <p:txBody>
          <a:bodyPr wrap="square">
            <a:spAutoFit/>
          </a:bodyPr>
          <a:lstStyle/>
          <a:p>
            <a:pPr marL="363538" indent="-363538">
              <a:spcBef>
                <a:spcPts val="600"/>
              </a:spcBef>
            </a:pPr>
            <a:r>
              <a:rPr lang="en-US" altLang="zh-TW" sz="1700" b="1" dirty="0">
                <a:solidFill>
                  <a:srgbClr val="FF0066"/>
                </a:solidFill>
                <a:latin typeface="Segoe Print" panose="02000600000000000000" pitchFamily="2" charset="0"/>
              </a:rPr>
              <a:t>1 	She was digging for metal when her spade damaged the </a:t>
            </a:r>
            <a:r>
              <a:rPr lang="en-US" altLang="zh-TW" sz="1700" b="1" dirty="0" err="1">
                <a:solidFill>
                  <a:srgbClr val="FF0066"/>
                </a:solidFill>
                <a:latin typeface="Segoe Print" panose="02000600000000000000" pitchFamily="2" charset="0"/>
              </a:rPr>
              <a:t>fibre</a:t>
            </a:r>
            <a:r>
              <a:rPr lang="en-US" altLang="zh-TW" sz="1700" b="1" dirty="0">
                <a:solidFill>
                  <a:srgbClr val="FF0066"/>
                </a:solidFill>
                <a:latin typeface="Segoe Print" panose="02000600000000000000" pitchFamily="2" charset="0"/>
              </a:rPr>
              <a:t>-optic cable.</a:t>
            </a:r>
          </a:p>
          <a:p>
            <a:pPr marL="363538" indent="-363538">
              <a:spcBef>
                <a:spcPts val="600"/>
              </a:spcBef>
            </a:pPr>
            <a:r>
              <a:rPr lang="en-US" altLang="zh-TW" sz="1700" b="1" dirty="0">
                <a:solidFill>
                  <a:srgbClr val="FF0066"/>
                </a:solidFill>
                <a:latin typeface="Segoe Print" panose="02000600000000000000" pitchFamily="2" charset="0"/>
              </a:rPr>
              <a:t>2 	Internet services to Armenia were cut off; A monitoring system detected the damage; A security team went to the sport; The woman was arrested.</a:t>
            </a:r>
          </a:p>
          <a:p>
            <a:pPr marL="363538" indent="-363538">
              <a:spcBef>
                <a:spcPts val="600"/>
              </a:spcBef>
            </a:pPr>
            <a:r>
              <a:rPr lang="en-US" altLang="zh-TW" sz="1700" b="1" dirty="0">
                <a:solidFill>
                  <a:srgbClr val="FF0066"/>
                </a:solidFill>
                <a:latin typeface="Segoe Print" panose="02000600000000000000" pitchFamily="2" charset="0"/>
              </a:rPr>
              <a:t>3 	Possible answers could include: The woman was digging for metal; Georgia provides 90 per cent of Armenia’s internet; Web users in the nation of 3.2 million people were left twiddling their thumbs; The cable is protected, but apparently landslides or heavy rain may have left it exposed on the surface; The woman has been called ‘the spade-hacker’ by local media.</a:t>
            </a:r>
            <a:endParaRPr lang="zh-TW" altLang="en-US" sz="1700" b="1" dirty="0">
              <a:solidFill>
                <a:srgbClr val="FF0066"/>
              </a:solidFill>
              <a:latin typeface="Segoe Print" panose="02000600000000000000" pitchFamily="2"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6e-p. 77</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main paragraph and find:</a:t>
            </a:r>
            <a:endParaRPr lang="zh-TW" altLang="en-US" sz="2000" dirty="0">
              <a:latin typeface="Calibri" panose="020F0502020204030204" pitchFamily="34" charset="0"/>
            </a:endParaRPr>
          </a:p>
        </p:txBody>
      </p:sp>
      <p:sp>
        <p:nvSpPr>
          <p:cNvPr id="2" name="矩形 1">
            <a:extLst>
              <a:ext uri="{FF2B5EF4-FFF2-40B4-BE49-F238E27FC236}">
                <a16:creationId xmlns:a16="http://schemas.microsoft.com/office/drawing/2014/main" id="{7EA9F9FF-A13A-4FA3-8433-34DD64DD5D8D}"/>
              </a:ext>
            </a:extLst>
          </p:cNvPr>
          <p:cNvSpPr/>
          <p:nvPr/>
        </p:nvSpPr>
        <p:spPr>
          <a:xfrm>
            <a:off x="653651" y="810115"/>
            <a:ext cx="8130549"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how the woman cut the cable.</a:t>
            </a:r>
          </a:p>
          <a:p>
            <a:pPr marL="363538" indent="-363538">
              <a:spcBef>
                <a:spcPts val="600"/>
              </a:spcBef>
            </a:pPr>
            <a:r>
              <a:rPr lang="en-US" altLang="zh-TW" sz="2000" dirty="0">
                <a:latin typeface="Calibri" panose="020F0502020204030204" pitchFamily="34" charset="0"/>
              </a:rPr>
              <a:t>2 	four things that happened after she cut the cable.</a:t>
            </a:r>
          </a:p>
          <a:p>
            <a:pPr marL="363538" indent="-363538">
              <a:spcBef>
                <a:spcPts val="600"/>
              </a:spcBef>
            </a:pPr>
            <a:r>
              <a:rPr lang="en-US" altLang="zh-TW" sz="2000" dirty="0">
                <a:latin typeface="Calibri" panose="020F0502020204030204" pitchFamily="34" charset="0"/>
              </a:rPr>
              <a:t>3 	two pieces of background information.</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B887C905-5DD9-4B8C-88E9-3B94092062E3}"/>
              </a:ext>
            </a:extLst>
          </p:cNvPr>
          <p:cNvSpPr/>
          <p:nvPr/>
        </p:nvSpPr>
        <p:spPr>
          <a:xfrm>
            <a:off x="314636" y="482454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c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main paragraph again. How are the events and background details organized?</a:t>
            </a:r>
            <a:endParaRPr lang="zh-TW" altLang="en-US" sz="2000" dirty="0">
              <a:latin typeface="Calibri" panose="020F0502020204030204" pitchFamily="34" charset="0"/>
            </a:endParaRPr>
          </a:p>
        </p:txBody>
      </p:sp>
      <p:sp>
        <p:nvSpPr>
          <p:cNvPr id="14" name="矩形 13">
            <a:extLst>
              <a:ext uri="{FF2B5EF4-FFF2-40B4-BE49-F238E27FC236}">
                <a16:creationId xmlns:a16="http://schemas.microsoft.com/office/drawing/2014/main" id="{2DDDB87F-D284-4A34-9FB8-0FABD612F083}"/>
              </a:ext>
            </a:extLst>
          </p:cNvPr>
          <p:cNvSpPr/>
          <p:nvPr/>
        </p:nvSpPr>
        <p:spPr>
          <a:xfrm>
            <a:off x="689448" y="5532432"/>
            <a:ext cx="8104594" cy="615553"/>
          </a:xfrm>
          <a:prstGeom prst="rect">
            <a:avLst/>
          </a:prstGeom>
        </p:spPr>
        <p:txBody>
          <a:bodyPr wrap="square">
            <a:spAutoFit/>
          </a:bodyPr>
          <a:lstStyle/>
          <a:p>
            <a:r>
              <a:rPr lang="en-US" altLang="zh-TW" sz="1700" b="1" dirty="0">
                <a:solidFill>
                  <a:srgbClr val="FF0066"/>
                </a:solidFill>
                <a:latin typeface="Segoe Print" panose="02000600000000000000" pitchFamily="2" charset="0"/>
              </a:rPr>
              <a:t>The main events are in chronological sequence.</a:t>
            </a:r>
          </a:p>
          <a:p>
            <a:r>
              <a:rPr lang="en-US" altLang="zh-TW" sz="1700" b="1" dirty="0">
                <a:solidFill>
                  <a:srgbClr val="FF0066"/>
                </a:solidFill>
                <a:latin typeface="Segoe Print" panose="02000600000000000000" pitchFamily="2" charset="0"/>
              </a:rPr>
              <a:t>Background information is inserted after the main event it relates to.</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5C6D248-CDD3-4A2B-A0D4-52B9777918DC}"/>
              </a:ext>
            </a:extLst>
          </p:cNvPr>
          <p:cNvSpPr/>
          <p:nvPr/>
        </p:nvSpPr>
        <p:spPr>
          <a:xfrm>
            <a:off x="304794" y="298175"/>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Vocabulary</a:t>
            </a:r>
            <a:r>
              <a:rPr lang="en-US" altLang="zh-TW" sz="2000" b="1" dirty="0"/>
              <a:t>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a:t>
            </a:r>
            <a:r>
              <a:rPr lang="en-US" altLang="zh-TW" sz="2000" b="1" i="1" dirty="0" err="1">
                <a:solidFill>
                  <a:schemeClr val="tx1">
                    <a:lumMod val="65000"/>
                    <a:lumOff val="35000"/>
                  </a:schemeClr>
                </a:solidFill>
                <a:latin typeface="Calibri" panose="020F0502020204030204" pitchFamily="34" charset="0"/>
                <a:cs typeface="Calibri" panose="020F0502020204030204" pitchFamily="34" charset="0"/>
              </a:rPr>
              <a:t>ly</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adverbs in stories</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6e-p. 77</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9A43650F-9349-4F2F-AC8B-04FB1E42A9C4}"/>
              </a:ext>
            </a:extLst>
          </p:cNvPr>
          <p:cNvSpPr/>
          <p:nvPr/>
        </p:nvSpPr>
        <p:spPr>
          <a:xfrm>
            <a:off x="4005474" y="1684755"/>
            <a:ext cx="2803890"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at once</a:t>
            </a:r>
          </a:p>
          <a:p>
            <a:pPr marL="363538" indent="-363538">
              <a:spcBef>
                <a:spcPts val="600"/>
              </a:spcBef>
            </a:pPr>
            <a:r>
              <a:rPr lang="en-US" altLang="zh-TW" sz="2000" dirty="0">
                <a:latin typeface="Calibri" panose="020F0502020204030204" pitchFamily="34" charset="0"/>
              </a:rPr>
              <a:t>b 	by mistake</a:t>
            </a:r>
          </a:p>
          <a:p>
            <a:pPr marL="363538" indent="-363538">
              <a:spcBef>
                <a:spcPts val="600"/>
              </a:spcBef>
            </a:pPr>
            <a:r>
              <a:rPr lang="en-US" altLang="zh-TW" sz="2000" dirty="0">
                <a:latin typeface="Calibri" panose="020F0502020204030204" pitchFamily="34" charset="0"/>
              </a:rPr>
              <a:t>c 	for a short time</a:t>
            </a:r>
          </a:p>
          <a:p>
            <a:pPr marL="363538" indent="-363538">
              <a:spcBef>
                <a:spcPts val="600"/>
              </a:spcBef>
            </a:pPr>
            <a:r>
              <a:rPr lang="en-US" altLang="zh-TW" sz="2000" dirty="0">
                <a:latin typeface="Calibri" panose="020F0502020204030204" pitchFamily="34" charset="0"/>
              </a:rPr>
              <a:t>d 	it seems</a:t>
            </a:r>
          </a:p>
          <a:p>
            <a:pPr marL="363538" indent="-363538">
              <a:spcBef>
                <a:spcPts val="600"/>
              </a:spcBef>
            </a:pPr>
            <a:r>
              <a:rPr lang="en-US" altLang="zh-TW" sz="2000" dirty="0">
                <a:latin typeface="Calibri" panose="020F0502020204030204" pitchFamily="34" charset="0"/>
              </a:rPr>
              <a:t>e 	we are sorry to say</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id="{A5E56244-0673-4317-A45D-FF8041ECA4A1}"/>
              </a:ext>
            </a:extLst>
          </p:cNvPr>
          <p:cNvSpPr/>
          <p:nvPr/>
        </p:nvSpPr>
        <p:spPr>
          <a:xfrm>
            <a:off x="295182" y="80363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Find these adverbs (1–5) in the story. Then match the adverbs with their meanings (a–e).</a:t>
            </a:r>
            <a:endParaRPr lang="zh-TW" altLang="en-US" sz="2000" dirty="0">
              <a:latin typeface="Calibri" panose="020F0502020204030204" pitchFamily="34" charset="0"/>
            </a:endParaRPr>
          </a:p>
        </p:txBody>
      </p:sp>
      <p:sp>
        <p:nvSpPr>
          <p:cNvPr id="18" name="矩形 17">
            <a:extLst>
              <a:ext uri="{FF2B5EF4-FFF2-40B4-BE49-F238E27FC236}">
                <a16:creationId xmlns:a16="http://schemas.microsoft.com/office/drawing/2014/main" id="{9A43650F-9349-4F2F-AC8B-04FB1E42A9C4}"/>
              </a:ext>
            </a:extLst>
          </p:cNvPr>
          <p:cNvSpPr/>
          <p:nvPr/>
        </p:nvSpPr>
        <p:spPr>
          <a:xfrm>
            <a:off x="629976" y="1655571"/>
            <a:ext cx="2803890"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accidentally</a:t>
            </a:r>
          </a:p>
          <a:p>
            <a:pPr marL="363538" indent="-363538">
              <a:spcBef>
                <a:spcPts val="600"/>
              </a:spcBef>
            </a:pPr>
            <a:r>
              <a:rPr lang="en-US" altLang="zh-TW" sz="2000" dirty="0">
                <a:latin typeface="Calibri" panose="020F0502020204030204" pitchFamily="34" charset="0"/>
              </a:rPr>
              <a:t>2 	unfortunately</a:t>
            </a:r>
          </a:p>
          <a:p>
            <a:pPr marL="363538" indent="-363538">
              <a:spcBef>
                <a:spcPts val="600"/>
              </a:spcBef>
            </a:pPr>
            <a:r>
              <a:rPr lang="en-US" altLang="zh-TW" sz="2000" dirty="0">
                <a:latin typeface="Calibri" panose="020F0502020204030204" pitchFamily="34" charset="0"/>
              </a:rPr>
              <a:t>3 	temporarily</a:t>
            </a:r>
          </a:p>
          <a:p>
            <a:pPr marL="363538" indent="-363538">
              <a:spcBef>
                <a:spcPts val="600"/>
              </a:spcBef>
            </a:pPr>
            <a:r>
              <a:rPr lang="en-US" altLang="zh-TW" sz="2000" dirty="0">
                <a:latin typeface="Calibri" panose="020F0502020204030204" pitchFamily="34" charset="0"/>
              </a:rPr>
              <a:t>4 	immediately</a:t>
            </a:r>
          </a:p>
          <a:p>
            <a:pPr marL="363538" indent="-363538">
              <a:spcBef>
                <a:spcPts val="600"/>
              </a:spcBef>
            </a:pPr>
            <a:r>
              <a:rPr lang="en-US" altLang="zh-TW" sz="2000" dirty="0">
                <a:latin typeface="Calibri" panose="020F0502020204030204" pitchFamily="34" charset="0"/>
              </a:rPr>
              <a:t>5 	apparently</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A7799851-95C1-4F3F-9E24-63EA21F6037F}"/>
              </a:ext>
            </a:extLst>
          </p:cNvPr>
          <p:cNvSpPr/>
          <p:nvPr/>
        </p:nvSpPr>
        <p:spPr>
          <a:xfrm>
            <a:off x="418325" y="1621699"/>
            <a:ext cx="336952" cy="1989006"/>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b</a:t>
            </a:r>
          </a:p>
          <a:p>
            <a:pPr>
              <a:lnSpc>
                <a:spcPts val="3000"/>
              </a:lnSpc>
            </a:pPr>
            <a:r>
              <a:rPr lang="en-US" altLang="zh-TW" b="1" dirty="0">
                <a:solidFill>
                  <a:srgbClr val="FF0066"/>
                </a:solidFill>
                <a:latin typeface="Segoe Print" panose="02000600000000000000" pitchFamily="2" charset="0"/>
              </a:rPr>
              <a:t>e</a:t>
            </a:r>
          </a:p>
          <a:p>
            <a:pPr>
              <a:lnSpc>
                <a:spcPts val="3000"/>
              </a:lnSpc>
            </a:pPr>
            <a:r>
              <a:rPr lang="en-US" altLang="zh-TW" b="1" dirty="0">
                <a:solidFill>
                  <a:srgbClr val="FF0066"/>
                </a:solidFill>
                <a:latin typeface="Segoe Print" panose="02000600000000000000" pitchFamily="2" charset="0"/>
              </a:rPr>
              <a:t>c</a:t>
            </a:r>
          </a:p>
          <a:p>
            <a:pPr>
              <a:lnSpc>
                <a:spcPts val="3000"/>
              </a:lnSpc>
            </a:pPr>
            <a:r>
              <a:rPr lang="en-US" altLang="zh-TW" b="1" dirty="0">
                <a:solidFill>
                  <a:srgbClr val="FF0066"/>
                </a:solidFill>
                <a:latin typeface="Segoe Print" panose="02000600000000000000" pitchFamily="2" charset="0"/>
              </a:rPr>
              <a:t>a</a:t>
            </a:r>
          </a:p>
          <a:p>
            <a:pPr>
              <a:lnSpc>
                <a:spcPts val="3000"/>
              </a:lnSpc>
            </a:pPr>
            <a:r>
              <a:rPr lang="en-US" altLang="zh-TW" b="1" dirty="0">
                <a:solidFill>
                  <a:srgbClr val="FF0066"/>
                </a:solidFill>
                <a:latin typeface="Segoe Print" panose="02000600000000000000" pitchFamily="2" charset="0"/>
              </a:rPr>
              <a:t>d</a:t>
            </a:r>
            <a:endParaRPr lang="zh-TW" altLang="en-US" b="1" dirty="0">
              <a:solidFill>
                <a:srgbClr val="FF0066"/>
              </a:solidFill>
              <a:latin typeface="Segoe Print" panose="02000600000000000000" pitchFamily="2" charset="0"/>
            </a:endParaRPr>
          </a:p>
        </p:txBody>
      </p:sp>
      <p:cxnSp>
        <p:nvCxnSpPr>
          <p:cNvPr id="22" name="直線接點 21"/>
          <p:cNvCxnSpPr/>
          <p:nvPr/>
        </p:nvCxnSpPr>
        <p:spPr>
          <a:xfrm>
            <a:off x="1469088" y="1945532"/>
            <a:ext cx="398834"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flipV="1">
            <a:off x="1342418" y="2334638"/>
            <a:ext cx="243191"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1741462" y="2733471"/>
            <a:ext cx="233464" cy="1"/>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1361238" y="3103545"/>
            <a:ext cx="324000" cy="1"/>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1352144" y="3501956"/>
            <a:ext cx="233464" cy="1"/>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2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wipe(left)">
                                      <p:cBhvr>
                                        <p:cTn id="17" dur="500"/>
                                        <p:tgtEl>
                                          <p:spTgt spid="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animEffect transition="in" filter="wipe(left)">
                                      <p:cBhvr>
                                        <p:cTn id="27" dur="500"/>
                                        <p:tgtEl>
                                          <p:spTgt spid="2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xEl>
                                              <p:pRg st="3" end="3"/>
                                            </p:txEl>
                                          </p:spTgt>
                                        </p:tgtEl>
                                        <p:attrNameLst>
                                          <p:attrName>style.visibility</p:attrName>
                                        </p:attrNameLst>
                                      </p:cBhvr>
                                      <p:to>
                                        <p:strVal val="visible"/>
                                      </p:to>
                                    </p:set>
                                    <p:animEffect transition="in" filter="wipe(left)">
                                      <p:cBhvr>
                                        <p:cTn id="37" dur="500"/>
                                        <p:tgtEl>
                                          <p:spTgt spid="20">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xEl>
                                              <p:pRg st="4" end="4"/>
                                            </p:txEl>
                                          </p:spTgt>
                                        </p:tgtEl>
                                        <p:attrNameLst>
                                          <p:attrName>style.visibility</p:attrName>
                                        </p:attrNameLst>
                                      </p:cBhvr>
                                      <p:to>
                                        <p:strVal val="visible"/>
                                      </p:to>
                                    </p:set>
                                    <p:animEffect transition="in" filter="wipe(left)">
                                      <p:cBhvr>
                                        <p:cTn id="47" dur="500"/>
                                        <p:tgtEl>
                                          <p:spTgt spid="20">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Cross out any options which are not possible.</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6e-p. 77</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60885D0D-3F33-437E-B1C7-F3E790C6505D}"/>
              </a:ext>
            </a:extLst>
          </p:cNvPr>
          <p:cNvSpPr/>
          <p:nvPr/>
        </p:nvSpPr>
        <p:spPr>
          <a:xfrm>
            <a:off x="295180" y="388997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c</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Decide which of the sentences in Exercise 3b fit into the story and where they fit.</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id="{9A43650F-9349-4F2F-AC8B-04FB1E42A9C4}"/>
              </a:ext>
            </a:extLst>
          </p:cNvPr>
          <p:cNvSpPr/>
          <p:nvPr/>
        </p:nvSpPr>
        <p:spPr>
          <a:xfrm>
            <a:off x="620247" y="750898"/>
            <a:ext cx="8095736" cy="263149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a:t>
            </a:r>
            <a:r>
              <a:rPr lang="en-US" altLang="zh-TW" sz="2000" i="1" dirty="0">
                <a:latin typeface="Calibri" panose="020F0502020204030204" pitchFamily="34" charset="0"/>
              </a:rPr>
              <a:t>Apparently, / Quickly</a:t>
            </a:r>
            <a:r>
              <a:rPr lang="en-US" altLang="zh-TW" sz="2000" dirty="0">
                <a:latin typeface="Calibri" panose="020F0502020204030204" pitchFamily="34" charset="0"/>
              </a:rPr>
              <a:t>, this type of incident is</a:t>
            </a:r>
            <a:r>
              <a:rPr lang="zh-TW" altLang="en-US" sz="2000" dirty="0">
                <a:latin typeface="Calibri" panose="020F0502020204030204" pitchFamily="34" charset="0"/>
              </a:rPr>
              <a:t> </a:t>
            </a:r>
            <a:r>
              <a:rPr lang="en-US" altLang="zh-TW" sz="2000" dirty="0">
                <a:latin typeface="Calibri" panose="020F0502020204030204" pitchFamily="34" charset="0"/>
              </a:rPr>
              <a:t>increasing in Georgia.</a:t>
            </a:r>
          </a:p>
          <a:p>
            <a:pPr marL="363538" indent="-363538">
              <a:spcBef>
                <a:spcPts val="600"/>
              </a:spcBef>
            </a:pPr>
            <a:r>
              <a:rPr lang="en-US" altLang="zh-TW" sz="2000" dirty="0">
                <a:latin typeface="Calibri" panose="020F0502020204030204" pitchFamily="34" charset="0"/>
              </a:rPr>
              <a:t>2 	</a:t>
            </a:r>
            <a:r>
              <a:rPr lang="en-US" altLang="zh-TW" sz="2000" i="1" dirty="0">
                <a:latin typeface="Calibri" panose="020F0502020204030204" pitchFamily="34" charset="0"/>
              </a:rPr>
              <a:t>Fortunately, / Incredibly</a:t>
            </a:r>
            <a:r>
              <a:rPr lang="en-US" altLang="zh-TW" sz="2000" dirty="0">
                <a:latin typeface="Calibri" panose="020F0502020204030204" pitchFamily="34" charset="0"/>
              </a:rPr>
              <a:t>, nobody was hurt.</a:t>
            </a:r>
          </a:p>
          <a:p>
            <a:pPr marL="363538" indent="-363538">
              <a:spcBef>
                <a:spcPts val="600"/>
              </a:spcBef>
            </a:pPr>
            <a:r>
              <a:rPr lang="en-US" altLang="zh-TW" sz="2000" dirty="0">
                <a:latin typeface="Calibri" panose="020F0502020204030204" pitchFamily="34" charset="0"/>
              </a:rPr>
              <a:t>3 	Internet services were </a:t>
            </a:r>
            <a:r>
              <a:rPr lang="en-US" altLang="zh-TW" sz="2000" i="1" dirty="0">
                <a:latin typeface="Calibri" panose="020F0502020204030204" pitchFamily="34" charset="0"/>
              </a:rPr>
              <a:t>amazingly / gradually</a:t>
            </a:r>
            <a:r>
              <a:rPr lang="zh-TW" altLang="en-US" sz="2000" i="1" dirty="0">
                <a:latin typeface="Calibri" panose="020F0502020204030204" pitchFamily="34" charset="0"/>
              </a:rPr>
              <a:t> </a:t>
            </a:r>
            <a:r>
              <a:rPr lang="en-US" altLang="zh-TW" sz="2000" dirty="0">
                <a:latin typeface="Calibri" panose="020F0502020204030204" pitchFamily="34" charset="0"/>
              </a:rPr>
              <a:t>restored across the region.</a:t>
            </a:r>
          </a:p>
          <a:p>
            <a:pPr marL="363538" indent="-363538">
              <a:spcBef>
                <a:spcPts val="600"/>
              </a:spcBef>
            </a:pPr>
            <a:r>
              <a:rPr lang="en-US" altLang="zh-TW" sz="2000" dirty="0">
                <a:latin typeface="Calibri" panose="020F0502020204030204" pitchFamily="34" charset="0"/>
              </a:rPr>
              <a:t>4 	</a:t>
            </a:r>
            <a:r>
              <a:rPr lang="en-US" altLang="zh-TW" sz="2000" i="1" dirty="0">
                <a:latin typeface="Calibri" panose="020F0502020204030204" pitchFamily="34" charset="0"/>
              </a:rPr>
              <a:t>Coincidentally, / Rapidly</a:t>
            </a:r>
            <a:r>
              <a:rPr lang="en-US" altLang="zh-TW" sz="2000" dirty="0">
                <a:latin typeface="Calibri" panose="020F0502020204030204" pitchFamily="34" charset="0"/>
              </a:rPr>
              <a:t>, internet services also</a:t>
            </a:r>
            <a:r>
              <a:rPr lang="zh-TW" altLang="en-US" sz="2000" dirty="0">
                <a:latin typeface="Calibri" panose="020F0502020204030204" pitchFamily="34" charset="0"/>
              </a:rPr>
              <a:t> </a:t>
            </a:r>
            <a:r>
              <a:rPr lang="en-US" altLang="zh-TW" sz="2000" dirty="0">
                <a:latin typeface="Calibri" panose="020F0502020204030204" pitchFamily="34" charset="0"/>
              </a:rPr>
              <a:t>failed in other regions last week.</a:t>
            </a:r>
          </a:p>
          <a:p>
            <a:pPr marL="363538" indent="-363538">
              <a:spcBef>
                <a:spcPts val="600"/>
              </a:spcBef>
            </a:pPr>
            <a:r>
              <a:rPr lang="en-US" altLang="zh-TW" sz="2000" dirty="0">
                <a:latin typeface="Calibri" panose="020F0502020204030204" pitchFamily="34" charset="0"/>
              </a:rPr>
              <a:t>5 	Software providers say hackers </a:t>
            </a:r>
            <a:r>
              <a:rPr lang="en-US" altLang="zh-TW" sz="2000" i="1" dirty="0">
                <a:latin typeface="Calibri" panose="020F0502020204030204" pitchFamily="34" charset="0"/>
              </a:rPr>
              <a:t>deliberately /</a:t>
            </a:r>
            <a:r>
              <a:rPr lang="zh-TW" altLang="en-US" sz="2000" i="1" dirty="0">
                <a:latin typeface="Calibri" panose="020F0502020204030204" pitchFamily="34" charset="0"/>
              </a:rPr>
              <a:t> </a:t>
            </a:r>
            <a:r>
              <a:rPr lang="en-US" altLang="zh-TW" sz="2000" i="1" dirty="0">
                <a:latin typeface="Calibri" panose="020F0502020204030204" pitchFamily="34" charset="0"/>
              </a:rPr>
              <a:t>sadly </a:t>
            </a:r>
            <a:r>
              <a:rPr lang="en-US" altLang="zh-TW" sz="2000" dirty="0">
                <a:latin typeface="Calibri" panose="020F0502020204030204" pitchFamily="34" charset="0"/>
              </a:rPr>
              <a:t>damaged the service.</a:t>
            </a:r>
          </a:p>
          <a:p>
            <a:pPr marL="363538" indent="-363538">
              <a:spcBef>
                <a:spcPts val="600"/>
              </a:spcBef>
            </a:pPr>
            <a:r>
              <a:rPr lang="en-US" altLang="zh-TW" sz="2000" dirty="0">
                <a:latin typeface="Calibri" panose="020F0502020204030204" pitchFamily="34" charset="0"/>
              </a:rPr>
              <a:t>6 	</a:t>
            </a:r>
            <a:r>
              <a:rPr lang="en-US" altLang="zh-TW" sz="2000" i="1" dirty="0">
                <a:latin typeface="Calibri" panose="020F0502020204030204" pitchFamily="34" charset="0"/>
              </a:rPr>
              <a:t>Hopefully, / Slowly</a:t>
            </a:r>
            <a:r>
              <a:rPr lang="en-US" altLang="zh-TW" sz="2000" dirty="0">
                <a:latin typeface="Calibri" panose="020F0502020204030204" pitchFamily="34" charset="0"/>
              </a:rPr>
              <a:t>, the police will release the</a:t>
            </a:r>
            <a:r>
              <a:rPr lang="zh-TW" altLang="en-US" sz="2000" dirty="0">
                <a:latin typeface="Calibri" panose="020F0502020204030204" pitchFamily="34" charset="0"/>
              </a:rPr>
              <a:t> </a:t>
            </a:r>
            <a:r>
              <a:rPr lang="en-US" altLang="zh-TW" sz="2000" dirty="0">
                <a:latin typeface="Calibri" panose="020F0502020204030204" pitchFamily="34" charset="0"/>
              </a:rPr>
              <a:t>woman because of her age.</a:t>
            </a:r>
            <a:endParaRPr lang="zh-TW" altLang="en-US" sz="2000" dirty="0">
              <a:latin typeface="Calibri" panose="020F0502020204030204" pitchFamily="34" charset="0"/>
            </a:endParaRPr>
          </a:p>
        </p:txBody>
      </p:sp>
      <p:cxnSp>
        <p:nvCxnSpPr>
          <p:cNvPr id="13" name="直線接點 12"/>
          <p:cNvCxnSpPr/>
          <p:nvPr/>
        </p:nvCxnSpPr>
        <p:spPr>
          <a:xfrm>
            <a:off x="2434450" y="973188"/>
            <a:ext cx="817123"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3385014" y="1750979"/>
            <a:ext cx="111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3C82D57-04A2-4803-8D20-409C31D5ABF4}"/>
              </a:ext>
            </a:extLst>
          </p:cNvPr>
          <p:cNvSpPr/>
          <p:nvPr/>
        </p:nvSpPr>
        <p:spPr>
          <a:xfrm>
            <a:off x="5473269" y="1147864"/>
            <a:ext cx="2119491" cy="369332"/>
          </a:xfrm>
          <a:prstGeom prst="rect">
            <a:avLst/>
          </a:prstGeom>
        </p:spPr>
        <p:txBody>
          <a:bodyPr wrap="none">
            <a:spAutoFit/>
          </a:bodyPr>
          <a:lstStyle/>
          <a:p>
            <a:pPr>
              <a:spcBef>
                <a:spcPts val="600"/>
              </a:spcBef>
            </a:pPr>
            <a:r>
              <a:rPr lang="en-US" altLang="zh-TW" b="1" dirty="0">
                <a:solidFill>
                  <a:srgbClr val="FF0066"/>
                </a:solidFill>
                <a:latin typeface="Segoe Print" panose="02000600000000000000" pitchFamily="2" charset="0"/>
              </a:rPr>
              <a:t>both are possible</a:t>
            </a:r>
            <a:endParaRPr lang="zh-TW" altLang="en-US" b="1" dirty="0">
              <a:solidFill>
                <a:srgbClr val="FF0066"/>
              </a:solidFill>
              <a:latin typeface="Segoe Print" panose="02000600000000000000" pitchFamily="2" charset="0"/>
            </a:endParaRPr>
          </a:p>
        </p:txBody>
      </p:sp>
      <p:cxnSp>
        <p:nvCxnSpPr>
          <p:cNvPr id="19" name="直線接點 18"/>
          <p:cNvCxnSpPr/>
          <p:nvPr/>
        </p:nvCxnSpPr>
        <p:spPr>
          <a:xfrm flipV="1">
            <a:off x="2763500" y="2120630"/>
            <a:ext cx="758758"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5691526" y="2801777"/>
            <a:ext cx="612843"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2276906" y="3184538"/>
            <a:ext cx="74903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3C82D57-04A2-4803-8D20-409C31D5ABF4}"/>
              </a:ext>
            </a:extLst>
          </p:cNvPr>
          <p:cNvSpPr/>
          <p:nvPr/>
        </p:nvSpPr>
        <p:spPr>
          <a:xfrm>
            <a:off x="771567" y="4692893"/>
            <a:ext cx="7944416" cy="1431161"/>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3 	</a:t>
            </a:r>
            <a:r>
              <a:rPr lang="en-US" altLang="zh-TW" b="1" i="1" dirty="0">
                <a:solidFill>
                  <a:srgbClr val="FF0066"/>
                </a:solidFill>
                <a:latin typeface="Segoe Print" panose="02000600000000000000" pitchFamily="2" charset="0"/>
              </a:rPr>
              <a:t>Internet services were gradually restored across the region</a:t>
            </a:r>
            <a:r>
              <a:rPr lang="en-US" altLang="zh-TW" b="1" dirty="0">
                <a:solidFill>
                  <a:srgbClr val="FF0066"/>
                </a:solidFill>
                <a:latin typeface="Segoe Print" panose="02000600000000000000" pitchFamily="2" charset="0"/>
              </a:rPr>
              <a:t>.</a:t>
            </a:r>
          </a:p>
          <a:p>
            <a:pPr marL="360363" indent="-360363">
              <a:spcBef>
                <a:spcPts val="600"/>
              </a:spcBef>
            </a:pPr>
            <a:r>
              <a:rPr lang="en-US" altLang="zh-TW" b="1" dirty="0">
                <a:solidFill>
                  <a:srgbClr val="FF0066"/>
                </a:solidFill>
                <a:latin typeface="Segoe Print" panose="02000600000000000000" pitchFamily="2" charset="0"/>
              </a:rPr>
              <a:t>	This could go after ‘… temporarily affected.’</a:t>
            </a:r>
          </a:p>
          <a:p>
            <a:pPr marL="360363" indent="-360363">
              <a:spcBef>
                <a:spcPts val="600"/>
              </a:spcBef>
            </a:pPr>
            <a:r>
              <a:rPr lang="en-US" altLang="zh-TW" b="1" dirty="0">
                <a:solidFill>
                  <a:srgbClr val="FF0066"/>
                </a:solidFill>
                <a:latin typeface="Segoe Print" panose="02000600000000000000" pitchFamily="2" charset="0"/>
              </a:rPr>
              <a:t>6 	</a:t>
            </a:r>
            <a:r>
              <a:rPr lang="en-US" altLang="zh-TW" b="1" i="1" dirty="0">
                <a:solidFill>
                  <a:srgbClr val="FF0066"/>
                </a:solidFill>
                <a:latin typeface="Segoe Print" panose="02000600000000000000" pitchFamily="2" charset="0"/>
              </a:rPr>
              <a:t>Hopefully, the police will release the woman because of her age.</a:t>
            </a:r>
          </a:p>
          <a:p>
            <a:pPr marL="360363" indent="-360363">
              <a:spcBef>
                <a:spcPts val="600"/>
              </a:spcBef>
            </a:pPr>
            <a:r>
              <a:rPr lang="en-US" altLang="zh-TW" b="1" dirty="0">
                <a:solidFill>
                  <a:srgbClr val="FF0066"/>
                </a:solidFill>
                <a:latin typeface="Segoe Print" panose="02000600000000000000" pitchFamily="2" charset="0"/>
              </a:rPr>
              <a:t>	This could go after ‘… three years in prison.’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81868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You are going to write an April Fools’ story or a news story that is not true. This can be invented or it can be a story you have heard. First, make notes about the main events and the background details of the story. Think about </a:t>
            </a:r>
            <a:r>
              <a:rPr lang="en-US" altLang="zh-TW" sz="2000" i="1" dirty="0">
                <a:latin typeface="Calibri" panose="020F0502020204030204" pitchFamily="34" charset="0"/>
              </a:rPr>
              <a:t>what</a:t>
            </a:r>
            <a:r>
              <a:rPr lang="en-US" altLang="zh-TW" sz="2000" dirty="0">
                <a:latin typeface="Calibri" panose="020F0502020204030204" pitchFamily="34" charset="0"/>
              </a:rPr>
              <a:t>? </a:t>
            </a:r>
            <a:r>
              <a:rPr lang="en-US" altLang="zh-TW" sz="2000" i="1" dirty="0">
                <a:latin typeface="Calibri" panose="020F0502020204030204" pitchFamily="34" charset="0"/>
              </a:rPr>
              <a:t>who</a:t>
            </a:r>
            <a:r>
              <a:rPr lang="en-US" altLang="zh-TW" sz="2000" dirty="0">
                <a:latin typeface="Calibri" panose="020F0502020204030204" pitchFamily="34" charset="0"/>
              </a:rPr>
              <a:t>? </a:t>
            </a:r>
            <a:r>
              <a:rPr lang="en-US" altLang="zh-TW" sz="2000" i="1" dirty="0">
                <a:latin typeface="Calibri" panose="020F0502020204030204" pitchFamily="34" charset="0"/>
              </a:rPr>
              <a:t>where</a:t>
            </a:r>
            <a:r>
              <a:rPr lang="en-US" altLang="zh-TW" sz="2000" dirty="0">
                <a:latin typeface="Calibri" panose="020F0502020204030204" pitchFamily="34" charset="0"/>
              </a:rPr>
              <a:t>? and also</a:t>
            </a:r>
            <a:r>
              <a:rPr lang="en-US" altLang="zh-TW" sz="2000" i="1" dirty="0">
                <a:latin typeface="Calibri" panose="020F0502020204030204" pitchFamily="34" charset="0"/>
              </a:rPr>
              <a:t> why</a:t>
            </a:r>
            <a:r>
              <a:rPr lang="en-US" altLang="zh-TW" sz="2000" dirty="0">
                <a:latin typeface="Calibri" panose="020F0502020204030204" pitchFamily="34" charset="0"/>
              </a:rPr>
              <a:t>? and </a:t>
            </a:r>
            <a:r>
              <a:rPr lang="en-US" altLang="zh-TW" sz="2000" i="1" dirty="0">
                <a:latin typeface="Calibri" panose="020F0502020204030204" pitchFamily="34" charset="0"/>
              </a:rPr>
              <a:t>how</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6e-p. 77</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60885D0D-3F33-437E-B1C7-F3E790C6505D}"/>
              </a:ext>
            </a:extLst>
          </p:cNvPr>
          <p:cNvSpPr/>
          <p:nvPr/>
        </p:nvSpPr>
        <p:spPr>
          <a:xfrm>
            <a:off x="295179" y="1777584"/>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Write an introductory sentence to summarize the story. Then number your notes in the order you will write about them. Include at least three adverbs where appropriate.</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id="{9A43650F-9349-4F2F-AC8B-04FB1E42A9C4}"/>
              </a:ext>
            </a:extLst>
          </p:cNvPr>
          <p:cNvSpPr/>
          <p:nvPr/>
        </p:nvSpPr>
        <p:spPr>
          <a:xfrm>
            <a:off x="581335" y="4620811"/>
            <a:ext cx="7930365"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 	Did the headline make you interested in reading the story?</a:t>
            </a:r>
          </a:p>
          <a:p>
            <a:pPr marL="363538" indent="-363538">
              <a:spcBef>
                <a:spcPts val="600"/>
              </a:spcBef>
            </a:pPr>
            <a:r>
              <a:rPr lang="en-US" altLang="zh-TW" sz="2000" dirty="0">
                <a:latin typeface="Calibri" panose="020F0502020204030204" pitchFamily="34" charset="0"/>
              </a:rPr>
              <a:t>• 	Are the facts of the story clear?</a:t>
            </a:r>
          </a:p>
          <a:p>
            <a:pPr marL="363538" indent="-363538">
              <a:spcBef>
                <a:spcPts val="600"/>
              </a:spcBef>
            </a:pPr>
            <a:r>
              <a:rPr lang="en-US" altLang="zh-TW" sz="2000" dirty="0">
                <a:latin typeface="Calibri" panose="020F0502020204030204" pitchFamily="34" charset="0"/>
              </a:rPr>
              <a:t>• 	Do you think the story is true?</a:t>
            </a:r>
          </a:p>
        </p:txBody>
      </p:sp>
      <p:sp>
        <p:nvSpPr>
          <p:cNvPr id="14" name="矩形 13">
            <a:extLst>
              <a:ext uri="{FF2B5EF4-FFF2-40B4-BE49-F238E27FC236}">
                <a16:creationId xmlns:a16="http://schemas.microsoft.com/office/drawing/2014/main" id="{60885D0D-3F33-437E-B1C7-F3E790C6505D}"/>
              </a:ext>
            </a:extLst>
          </p:cNvPr>
          <p:cNvSpPr/>
          <p:nvPr/>
        </p:nvSpPr>
        <p:spPr>
          <a:xfrm>
            <a:off x="275724" y="296689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on your own. Write your story in about 150–200 words. Write an interesting headline.</a:t>
            </a:r>
            <a:endParaRPr lang="zh-TW" altLang="en-US" sz="2000" dirty="0">
              <a:latin typeface="Calibri" panose="020F0502020204030204" pitchFamily="34" charset="0"/>
            </a:endParaRPr>
          </a:p>
        </p:txBody>
      </p:sp>
      <p:sp>
        <p:nvSpPr>
          <p:cNvPr id="17" name="矩形 16">
            <a:extLst>
              <a:ext uri="{FF2B5EF4-FFF2-40B4-BE49-F238E27FC236}">
                <a16:creationId xmlns:a16="http://schemas.microsoft.com/office/drawing/2014/main" id="{60885D0D-3F33-437E-B1C7-F3E790C6505D}"/>
              </a:ext>
            </a:extLst>
          </p:cNvPr>
          <p:cNvSpPr/>
          <p:nvPr/>
        </p:nvSpPr>
        <p:spPr>
          <a:xfrm>
            <a:off x="265997" y="387431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with a new partner. Exchange stories. Use these questions to check your partner’s story.</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81868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 woman isn’t sure if the photo is genuine. Why do people sometimes make ‘false’ photos? What about these things?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6-p. 69</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3F2633EE-7264-4168-9BAE-286A6F0D6132}"/>
              </a:ext>
            </a:extLst>
          </p:cNvPr>
          <p:cNvSpPr/>
          <p:nvPr/>
        </p:nvSpPr>
        <p:spPr>
          <a:xfrm>
            <a:off x="696836" y="1888234"/>
            <a:ext cx="8188780" cy="415498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photos: to make them look better, to create a particular artistic effect, to pretend something happened that didn’t bags, clothes, watches, etc.: to make money (students may mention fake designer goods, e.g. fake Louis </a:t>
            </a:r>
            <a:r>
              <a:rPr lang="en-US" altLang="zh-TW" b="1" dirty="0" err="1">
                <a:solidFill>
                  <a:srgbClr val="FF0066"/>
                </a:solidFill>
                <a:latin typeface="Segoe Print" panose="02000600000000000000" pitchFamily="2" charset="0"/>
              </a:rPr>
              <a:t>Vuitton</a:t>
            </a:r>
            <a:r>
              <a:rPr lang="en-US" altLang="zh-TW" b="1" dirty="0">
                <a:solidFill>
                  <a:srgbClr val="FF0066"/>
                </a:solidFill>
                <a:latin typeface="Segoe Print" panose="02000600000000000000" pitchFamily="2" charset="0"/>
              </a:rPr>
              <a:t> handbags and fake Levi jeans)</a:t>
            </a:r>
          </a:p>
          <a:p>
            <a:pPr>
              <a:spcBef>
                <a:spcPts val="600"/>
              </a:spcBef>
            </a:pPr>
            <a:r>
              <a:rPr lang="en-US" altLang="zh-TW" b="1" dirty="0">
                <a:solidFill>
                  <a:srgbClr val="FF0066"/>
                </a:solidFill>
                <a:latin typeface="Segoe Print" panose="02000600000000000000" pitchFamily="2" charset="0"/>
              </a:rPr>
              <a:t>eyelashes: to look good – also hair extensions or wigs </a:t>
            </a:r>
          </a:p>
          <a:p>
            <a:pPr>
              <a:spcBef>
                <a:spcPts val="600"/>
              </a:spcBef>
            </a:pPr>
            <a:r>
              <a:rPr lang="en-US" altLang="zh-TW" b="1" dirty="0">
                <a:solidFill>
                  <a:srgbClr val="FF0066"/>
                </a:solidFill>
                <a:latin typeface="Segoe Print" panose="02000600000000000000" pitchFamily="2" charset="0"/>
              </a:rPr>
              <a:t>money: or order to buy things they wouldn't be able to buy otherwise</a:t>
            </a:r>
          </a:p>
          <a:p>
            <a:pPr>
              <a:spcBef>
                <a:spcPts val="600"/>
              </a:spcBef>
            </a:pPr>
            <a:r>
              <a:rPr lang="en-US" altLang="zh-TW" b="1" dirty="0">
                <a:solidFill>
                  <a:srgbClr val="FF0066"/>
                </a:solidFill>
                <a:latin typeface="Segoe Print" panose="02000600000000000000" pitchFamily="2" charset="0"/>
              </a:rPr>
              <a:t>paintings: there have been many cases of forgeries of valuable paintings, or of painters making new paintings and pretending they are by a well-known artist.</a:t>
            </a:r>
          </a:p>
          <a:p>
            <a:pPr>
              <a:spcBef>
                <a:spcPts val="600"/>
              </a:spcBef>
            </a:pPr>
            <a:r>
              <a:rPr lang="en-US" altLang="zh-TW" b="1" dirty="0">
                <a:solidFill>
                  <a:srgbClr val="FF0066"/>
                </a:solidFill>
                <a:latin typeface="Segoe Print" panose="02000600000000000000" pitchFamily="2" charset="0"/>
              </a:rPr>
              <a:t>passport: to make money, pretend to be someone else, e.g. to enter a country illegally</a:t>
            </a:r>
            <a:endParaRPr lang="zh-TW" altLang="en-US" b="1" dirty="0">
              <a:solidFill>
                <a:srgbClr val="FF0066"/>
              </a:solidFill>
              <a:latin typeface="Segoe Print" panose="02000600000000000000" pitchFamily="2" charset="0"/>
            </a:endParaRPr>
          </a:p>
        </p:txBody>
      </p:sp>
      <p:pic>
        <p:nvPicPr>
          <p:cNvPr id="4098" name="Picture 2"/>
          <p:cNvPicPr>
            <a:picLocks noChangeAspect="1" noChangeArrowheads="1"/>
          </p:cNvPicPr>
          <p:nvPr/>
        </p:nvPicPr>
        <p:blipFill>
          <a:blip r:embed="rId2" cstate="print"/>
          <a:srcRect/>
          <a:stretch>
            <a:fillRect/>
          </a:stretch>
        </p:blipFill>
        <p:spPr bwMode="auto">
          <a:xfrm>
            <a:off x="750014" y="1112606"/>
            <a:ext cx="6214990" cy="570458"/>
          </a:xfrm>
          <a:prstGeom prst="rect">
            <a:avLst/>
          </a:prstGeom>
          <a:noFill/>
          <a:ln w="9525">
            <a:noFill/>
            <a:miter lim="800000"/>
            <a:headEnd/>
            <a:tailEnd/>
          </a:ln>
        </p:spPr>
      </p:pic>
    </p:spTree>
    <p:extLst>
      <p:ext uri="{BB962C8B-B14F-4D97-AF65-F5344CB8AC3E}">
        <p14:creationId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1754326"/>
          </a:xfrm>
          <a:prstGeom prst="rect">
            <a:avLst/>
          </a:prstGeom>
        </p:spPr>
        <p:txBody>
          <a:bodyPr wrap="square">
            <a:spAutoFit/>
          </a:bodyPr>
          <a:lstStyle/>
          <a:p>
            <a:pPr marL="715963" indent="-715963"/>
            <a:r>
              <a:rPr lang="en-US" altLang="zh-TW" sz="5200" b="1" dirty="0">
                <a:solidFill>
                  <a:srgbClr val="E60000"/>
                </a:solidFill>
                <a:latin typeface="Calibri" panose="020F0502020204030204" pitchFamily="34" charset="0"/>
                <a:cs typeface="Calibri" panose="020F0502020204030204" pitchFamily="34" charset="0"/>
              </a:rPr>
              <a:t>6f</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Encounters with a sea monster</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6f-p. 79</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17356" y="2379299"/>
            <a:ext cx="4839828"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How much do you know about these monsters? Compare your ideas with the class.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17757" y="1750199"/>
            <a:ext cx="839562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Before you watch</a:t>
            </a:r>
            <a:endParaRPr lang="zh-TW" altLang="en-US" sz="3200" dirty="0">
              <a:solidFill>
                <a:srgbClr val="E60000"/>
              </a:solidFill>
              <a:latin typeface="Calibri" panose="020F0502020204030204" pitchFamily="34" charset="0"/>
            </a:endParaRPr>
          </a:p>
        </p:txBody>
      </p:sp>
      <p:grpSp>
        <p:nvGrpSpPr>
          <p:cNvPr id="19" name="群組 18">
            <a:extLst>
              <a:ext uri="{FF2B5EF4-FFF2-40B4-BE49-F238E27FC236}">
                <a16:creationId xmlns:a16="http://schemas.microsoft.com/office/drawing/2014/main" id="{3E91A1CB-4D90-4C1D-8CE8-2F85AE0E9924}"/>
              </a:ext>
            </a:extLst>
          </p:cNvPr>
          <p:cNvGrpSpPr/>
          <p:nvPr/>
        </p:nvGrpSpPr>
        <p:grpSpPr>
          <a:xfrm>
            <a:off x="4365030" y="943854"/>
            <a:ext cx="828000" cy="828000"/>
            <a:chOff x="5059555" y="183493"/>
            <a:chExt cx="828000" cy="828000"/>
          </a:xfrm>
        </p:grpSpPr>
        <p:sp>
          <p:nvSpPr>
            <p:cNvPr id="6" name="矩形: 圓角 5">
              <a:extLst>
                <a:ext uri="{FF2B5EF4-FFF2-40B4-BE49-F238E27FC236}">
                  <a16:creationId xmlns:a16="http://schemas.microsoft.com/office/drawing/2014/main" id="{E124ADD5-DFF1-4124-8979-EA3D88E27C1A}"/>
                </a:ext>
              </a:extLst>
            </p:cNvPr>
            <p:cNvSpPr/>
            <p:nvPr/>
          </p:nvSpPr>
          <p:spPr>
            <a:xfrm>
              <a:off x="5181600" y="450194"/>
              <a:ext cx="413655" cy="3156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梯形 10">
              <a:extLst>
                <a:ext uri="{FF2B5EF4-FFF2-40B4-BE49-F238E27FC236}">
                  <a16:creationId xmlns:a16="http://schemas.microsoft.com/office/drawing/2014/main" id="{4C53D06B-F6BC-4281-B06C-E78C64DB2B08}"/>
                </a:ext>
              </a:extLst>
            </p:cNvPr>
            <p:cNvSpPr/>
            <p:nvPr/>
          </p:nvSpPr>
          <p:spPr>
            <a:xfrm rot="16200000">
              <a:off x="5597999" y="512681"/>
              <a:ext cx="238602" cy="170255"/>
            </a:xfrm>
            <a:prstGeom prst="trapezoid">
              <a:avLst>
                <a:gd name="adj" fmla="val 279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A749373A-0F78-499D-B972-CC253775922E}"/>
                </a:ext>
              </a:extLst>
            </p:cNvPr>
            <p:cNvSpPr/>
            <p:nvPr/>
          </p:nvSpPr>
          <p:spPr>
            <a:xfrm>
              <a:off x="5059555" y="183493"/>
              <a:ext cx="828000" cy="82800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矩形 14">
            <a:extLst>
              <a:ext uri="{FF2B5EF4-FFF2-40B4-BE49-F238E27FC236}">
                <a16:creationId xmlns:a16="http://schemas.microsoft.com/office/drawing/2014/main" id="{AE593240-47B2-49C6-9842-FB4F96487C44}"/>
              </a:ext>
            </a:extLst>
          </p:cNvPr>
          <p:cNvSpPr/>
          <p:nvPr/>
        </p:nvSpPr>
        <p:spPr>
          <a:xfrm>
            <a:off x="5255476" y="5369667"/>
            <a:ext cx="3457904" cy="338554"/>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What could that be?</a:t>
            </a:r>
            <a:endParaRPr lang="zh-TW" altLang="en-US" sz="1600" dirty="0">
              <a:solidFill>
                <a:schemeClr val="tx1">
                  <a:lumMod val="85000"/>
                  <a:lumOff val="15000"/>
                </a:schemeClr>
              </a:solidFill>
              <a:latin typeface="Corbel" panose="020B0503020204020204" pitchFamily="34" charset="0"/>
            </a:endParaRPr>
          </a:p>
        </p:txBody>
      </p:sp>
      <p:pic>
        <p:nvPicPr>
          <p:cNvPr id="13314" name="Picture 2"/>
          <p:cNvPicPr>
            <a:picLocks noChangeAspect="1" noChangeArrowheads="1"/>
          </p:cNvPicPr>
          <p:nvPr/>
        </p:nvPicPr>
        <p:blipFill>
          <a:blip r:embed="rId3" cstate="print"/>
          <a:srcRect/>
          <a:stretch>
            <a:fillRect/>
          </a:stretch>
        </p:blipFill>
        <p:spPr bwMode="auto">
          <a:xfrm>
            <a:off x="5237728" y="2512906"/>
            <a:ext cx="3906272" cy="2856761"/>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518698" y="3504525"/>
            <a:ext cx="4589205" cy="508718"/>
          </a:xfrm>
          <a:prstGeom prst="rect">
            <a:avLst/>
          </a:prstGeom>
          <a:noFill/>
          <a:ln w="9525">
            <a:noFill/>
            <a:miter lim="800000"/>
            <a:headEnd/>
            <a:tailEnd/>
          </a:ln>
        </p:spPr>
      </p:pic>
      <p:sp>
        <p:nvSpPr>
          <p:cNvPr id="17" name="矩形 16">
            <a:extLst>
              <a:ext uri="{FF2B5EF4-FFF2-40B4-BE49-F238E27FC236}">
                <a16:creationId xmlns:a16="http://schemas.microsoft.com/office/drawing/2014/main" id="{EEEDC5DB-46D9-475F-B27D-6242B7A24282}"/>
              </a:ext>
            </a:extLst>
          </p:cNvPr>
          <p:cNvSpPr/>
          <p:nvPr/>
        </p:nvSpPr>
        <p:spPr>
          <a:xfrm>
            <a:off x="518698" y="4243349"/>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16849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445493" y="574500"/>
            <a:ext cx="8410272" cy="5709255"/>
          </a:xfrm>
          <a:prstGeom prst="rect">
            <a:avLst/>
          </a:prstGeom>
        </p:spPr>
        <p:txBody>
          <a:bodyPr wrap="square">
            <a:spAutoFit/>
          </a:bodyPr>
          <a:lstStyle/>
          <a:p>
            <a:pPr>
              <a:spcBef>
                <a:spcPts val="600"/>
              </a:spcBef>
            </a:pPr>
            <a:r>
              <a:rPr lang="en-US" altLang="zh-TW" sz="1700" b="1" dirty="0">
                <a:solidFill>
                  <a:srgbClr val="FF0066"/>
                </a:solidFill>
                <a:latin typeface="Segoe Print" panose="02000600000000000000" pitchFamily="2" charset="0"/>
              </a:rPr>
              <a:t>EXAMPLE ANSWERS</a:t>
            </a:r>
          </a:p>
          <a:p>
            <a:pPr>
              <a:spcBef>
                <a:spcPts val="600"/>
              </a:spcBef>
            </a:pPr>
            <a:r>
              <a:rPr lang="en-US" altLang="zh-TW" sz="1700" b="1" dirty="0">
                <a:solidFill>
                  <a:srgbClr val="FF0066"/>
                </a:solidFill>
                <a:latin typeface="Segoe Print" panose="02000600000000000000" pitchFamily="2" charset="0"/>
              </a:rPr>
              <a:t>Frankenstein: Victor Frankenstein is a young scientist who creates a monster in </a:t>
            </a:r>
            <a:r>
              <a:rPr lang="en-US" altLang="zh-TW" sz="1700" b="1" i="1" dirty="0">
                <a:solidFill>
                  <a:srgbClr val="FF0066"/>
                </a:solidFill>
                <a:latin typeface="Segoe Print" panose="02000600000000000000" pitchFamily="2" charset="0"/>
              </a:rPr>
              <a:t>Frankenstein</a:t>
            </a:r>
            <a:r>
              <a:rPr lang="en-US" altLang="zh-TW" sz="1700" b="1" dirty="0">
                <a:solidFill>
                  <a:srgbClr val="FF0066"/>
                </a:solidFill>
                <a:latin typeface="Segoe Print" panose="02000600000000000000" pitchFamily="2" charset="0"/>
              </a:rPr>
              <a:t>: or, the </a:t>
            </a:r>
            <a:r>
              <a:rPr lang="en-US" altLang="zh-TW" sz="1700" b="1" i="1" dirty="0">
                <a:solidFill>
                  <a:srgbClr val="FF0066"/>
                </a:solidFill>
                <a:latin typeface="Segoe Print" panose="02000600000000000000" pitchFamily="2" charset="0"/>
              </a:rPr>
              <a:t>Modern Prometheus</a:t>
            </a:r>
            <a:r>
              <a:rPr lang="en-US" altLang="zh-TW" sz="1700" b="1" dirty="0">
                <a:solidFill>
                  <a:srgbClr val="FF0066"/>
                </a:solidFill>
                <a:latin typeface="Segoe Print" panose="02000600000000000000" pitchFamily="2" charset="0"/>
              </a:rPr>
              <a:t>, a novel written by English author Mary Shelley in 1818. In films, the monster is often shown as huge, tall and slow-moving.</a:t>
            </a:r>
          </a:p>
          <a:p>
            <a:pPr>
              <a:spcBef>
                <a:spcPts val="600"/>
              </a:spcBef>
            </a:pPr>
            <a:r>
              <a:rPr lang="en-US" altLang="zh-TW" sz="1700" b="1" dirty="0">
                <a:solidFill>
                  <a:srgbClr val="FF0066"/>
                </a:solidFill>
                <a:latin typeface="Segoe Print" panose="02000600000000000000" pitchFamily="2" charset="0"/>
              </a:rPr>
              <a:t>The Loch Ness monster: Loch Ness is a long, deep lake in Scotland. Legend has it that there is a monster in the loch. There are photographs showing what seems to be a dinosaur-like monster but nothing has been proved despite many investigations.</a:t>
            </a:r>
          </a:p>
          <a:p>
            <a:pPr>
              <a:spcBef>
                <a:spcPts val="600"/>
              </a:spcBef>
            </a:pPr>
            <a:r>
              <a:rPr lang="en-US" altLang="zh-TW" sz="1700" b="1" dirty="0">
                <a:solidFill>
                  <a:srgbClr val="FF0066"/>
                </a:solidFill>
                <a:latin typeface="Segoe Print" panose="02000600000000000000" pitchFamily="2" charset="0"/>
              </a:rPr>
              <a:t>Godzilla: This is a fictional giant monster originating from a series of </a:t>
            </a:r>
            <a:r>
              <a:rPr lang="en-US" altLang="zh-TW" sz="1700" b="1" dirty="0" err="1">
                <a:solidFill>
                  <a:srgbClr val="FF0066"/>
                </a:solidFill>
                <a:latin typeface="Segoe Print" panose="02000600000000000000" pitchFamily="2" charset="0"/>
              </a:rPr>
              <a:t>tokusatsu</a:t>
            </a:r>
            <a:r>
              <a:rPr lang="en-US" altLang="zh-TW" sz="1700" b="1" dirty="0">
                <a:solidFill>
                  <a:srgbClr val="FF0066"/>
                </a:solidFill>
                <a:latin typeface="Segoe Print" panose="02000600000000000000" pitchFamily="2" charset="0"/>
              </a:rPr>
              <a:t> films of the same name from Japan. It first appeared in </a:t>
            </a:r>
            <a:r>
              <a:rPr lang="en-US" altLang="zh-TW" sz="1700" b="1" dirty="0" err="1">
                <a:solidFill>
                  <a:srgbClr val="FF0066"/>
                </a:solidFill>
                <a:latin typeface="Segoe Print" panose="02000600000000000000" pitchFamily="2" charset="0"/>
              </a:rPr>
              <a:t>Ishiro</a:t>
            </a:r>
            <a:r>
              <a:rPr lang="en-US" altLang="zh-TW" sz="1700" b="1" dirty="0">
                <a:solidFill>
                  <a:srgbClr val="FF0066"/>
                </a:solidFill>
                <a:latin typeface="Segoe Print" panose="02000600000000000000" pitchFamily="2" charset="0"/>
              </a:rPr>
              <a:t> Honda’s 1954 film </a:t>
            </a:r>
            <a:r>
              <a:rPr lang="en-US" altLang="zh-TW" sz="1700" b="1" i="1" dirty="0">
                <a:solidFill>
                  <a:srgbClr val="FF0066"/>
                </a:solidFill>
                <a:latin typeface="Segoe Print" panose="02000600000000000000" pitchFamily="2" charset="0"/>
              </a:rPr>
              <a:t>Godzilla</a:t>
            </a:r>
            <a:r>
              <a:rPr lang="en-US" altLang="zh-TW" sz="1700" b="1" dirty="0">
                <a:solidFill>
                  <a:srgbClr val="FF0066"/>
                </a:solidFill>
                <a:latin typeface="Segoe Print" panose="02000600000000000000" pitchFamily="2" charset="0"/>
              </a:rPr>
              <a:t>. It looks a bit like a T Rex dinosaur lizard. Bought to life by nuclear weapons testing, it destroys cities.</a:t>
            </a:r>
          </a:p>
          <a:p>
            <a:pPr>
              <a:spcBef>
                <a:spcPts val="600"/>
              </a:spcBef>
            </a:pPr>
            <a:r>
              <a:rPr lang="en-US" altLang="zh-TW" sz="1700" b="1" dirty="0">
                <a:solidFill>
                  <a:srgbClr val="FF0066"/>
                </a:solidFill>
                <a:latin typeface="Segoe Print" panose="02000600000000000000" pitchFamily="2" charset="0"/>
              </a:rPr>
              <a:t>Shrek: Shrek is a friendly, green ogre. Shrek first appeared in a fairy tale picture book before the making of a 2001 American computer-animated fantasy-comedy film. He is voiced by Mike Myers.</a:t>
            </a:r>
          </a:p>
          <a:p>
            <a:pPr>
              <a:spcBef>
                <a:spcPts val="600"/>
              </a:spcBef>
            </a:pPr>
            <a:r>
              <a:rPr lang="en-US" altLang="zh-TW" sz="1700" b="1" dirty="0">
                <a:solidFill>
                  <a:srgbClr val="FF0066"/>
                </a:solidFill>
                <a:latin typeface="Segoe Print" panose="02000600000000000000" pitchFamily="2" charset="0"/>
              </a:rPr>
              <a:t>Bigfoot: Bigfoot is the name given to a mythological apelike creature that is said to inhabit forests, mainly in the Pacific Northwest of the United States. Many consider sightings to actually be a bear (or a man in a gorilla suit).</a:t>
            </a:r>
            <a:endParaRPr lang="zh-TW" altLang="en-US" sz="1700"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463424" y="173386"/>
            <a:ext cx="6416991"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Exercise 1</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Key vocabulary</a:t>
            </a:r>
            <a:endParaRPr lang="zh-TW" altLang="en-US" sz="2000" b="1" i="1" dirty="0">
              <a:solidFill>
                <a:srgbClr val="E60000"/>
              </a:solidFill>
              <a:latin typeface="Calibri" panose="020F0502020204030204" pitchFamily="34" charset="0"/>
              <a:cs typeface="Calibri" panose="020F0502020204030204" pitchFamily="34" charset="0"/>
            </a:endParaRP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6f-p. 79</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02EBC5AD-8321-4D63-B7C5-A42D80958680}"/>
              </a:ext>
            </a:extLst>
          </p:cNvPr>
          <p:cNvSpPr/>
          <p:nvPr/>
        </p:nvSpPr>
        <p:spPr>
          <a:xfrm>
            <a:off x="304794" y="813511"/>
            <a:ext cx="8489133" cy="400110"/>
          </a:xfrm>
          <a:prstGeom prst="rect">
            <a:avLst/>
          </a:prstGeom>
        </p:spPr>
        <p:txBody>
          <a:bodyPr wrap="square">
            <a:spAutoFit/>
          </a:bodyPr>
          <a:lstStyle/>
          <a:p>
            <a:pPr marL="358775" indent="-358775"/>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Read the sentences. Try to guess the missing words.</a:t>
            </a:r>
          </a:p>
        </p:txBody>
      </p:sp>
      <p:sp>
        <p:nvSpPr>
          <p:cNvPr id="4" name="矩形 3">
            <a:extLst>
              <a:ext uri="{FF2B5EF4-FFF2-40B4-BE49-F238E27FC236}">
                <a16:creationId xmlns:a16="http://schemas.microsoft.com/office/drawing/2014/main" id="{BF3C70E5-C2ED-4583-8EF1-B3DD59CDF2BC}"/>
              </a:ext>
            </a:extLst>
          </p:cNvPr>
          <p:cNvSpPr/>
          <p:nvPr/>
        </p:nvSpPr>
        <p:spPr>
          <a:xfrm>
            <a:off x="677537" y="1310756"/>
            <a:ext cx="8116390" cy="263149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Don’t take the boat out past the red ____________.</a:t>
            </a:r>
          </a:p>
          <a:p>
            <a:pPr marL="363538" indent="-363538">
              <a:spcBef>
                <a:spcPts val="600"/>
              </a:spcBef>
            </a:pPr>
            <a:r>
              <a:rPr lang="en-US" altLang="zh-TW" sz="2000" dirty="0">
                <a:latin typeface="Calibri" panose="020F0502020204030204" pitchFamily="34" charset="0"/>
              </a:rPr>
              <a:t>2 	Police talked to several ____________ who saw the accident.</a:t>
            </a:r>
          </a:p>
          <a:p>
            <a:pPr marL="363538" indent="-363538">
              <a:spcBef>
                <a:spcPts val="600"/>
              </a:spcBef>
            </a:pPr>
            <a:r>
              <a:rPr lang="en-US" altLang="zh-TW" sz="2000" dirty="0">
                <a:latin typeface="Calibri" panose="020F0502020204030204" pitchFamily="34" charset="0"/>
              </a:rPr>
              <a:t>3 	Do camels have one ____________ or two?</a:t>
            </a:r>
          </a:p>
          <a:p>
            <a:pPr marL="363538" indent="-363538">
              <a:spcBef>
                <a:spcPts val="600"/>
              </a:spcBef>
            </a:pPr>
            <a:r>
              <a:rPr lang="en-US" altLang="zh-TW" sz="2000" dirty="0">
                <a:latin typeface="Calibri" panose="020F0502020204030204" pitchFamily="34" charset="0"/>
              </a:rPr>
              <a:t>4 	Can you switch off the boat’s ____________, please? It’s very noisy.</a:t>
            </a:r>
          </a:p>
          <a:p>
            <a:pPr marL="363538" indent="-363538">
              <a:spcBef>
                <a:spcPts val="600"/>
              </a:spcBef>
            </a:pPr>
            <a:r>
              <a:rPr lang="en-US" altLang="zh-TW" sz="2000" dirty="0">
                <a:latin typeface="Calibri" panose="020F0502020204030204" pitchFamily="34" charset="0"/>
              </a:rPr>
              <a:t>5	It’s surprising how quickly submarines can ____________ into the water and disappear.</a:t>
            </a:r>
          </a:p>
          <a:p>
            <a:pPr marL="363538" indent="-363538">
              <a:spcBef>
                <a:spcPts val="600"/>
              </a:spcBef>
            </a:pPr>
            <a:r>
              <a:rPr lang="en-US" altLang="zh-TW" sz="2000" dirty="0">
                <a:latin typeface="Calibri" panose="020F0502020204030204" pitchFamily="34" charset="0"/>
              </a:rPr>
              <a:t>6 	There were lots of seabirds following the ____________ of the ferry.</a:t>
            </a:r>
            <a:endParaRPr lang="zh-TW" altLang="en-US" sz="2000" dirty="0">
              <a:latin typeface="Calibri" panose="020F0502020204030204" pitchFamily="34" charset="0"/>
            </a:endParaRPr>
          </a:p>
        </p:txBody>
      </p:sp>
      <p:sp>
        <p:nvSpPr>
          <p:cNvPr id="22" name="矩形 21">
            <a:extLst>
              <a:ext uri="{FF2B5EF4-FFF2-40B4-BE49-F238E27FC236}">
                <a16:creationId xmlns:a16="http://schemas.microsoft.com/office/drawing/2014/main" id="{03C82D57-04A2-4803-8D20-409C31D5ABF4}"/>
              </a:ext>
            </a:extLst>
          </p:cNvPr>
          <p:cNvSpPr/>
          <p:nvPr/>
        </p:nvSpPr>
        <p:spPr>
          <a:xfrm>
            <a:off x="5210622" y="1353554"/>
            <a:ext cx="726481" cy="369332"/>
          </a:xfrm>
          <a:prstGeom prst="rect">
            <a:avLst/>
          </a:prstGeom>
        </p:spPr>
        <p:txBody>
          <a:bodyPr wrap="none">
            <a:spAutoFit/>
          </a:bodyPr>
          <a:lstStyle/>
          <a:p>
            <a:r>
              <a:rPr lang="en-US" altLang="zh-TW" b="1" dirty="0">
                <a:solidFill>
                  <a:srgbClr val="FF0066"/>
                </a:solidFill>
                <a:latin typeface="Segoe Print" panose="02000600000000000000" pitchFamily="2" charset="0"/>
              </a:rPr>
              <a:t>buoy</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64699A88-59C5-4E85-ABE8-319F49C2ECED}"/>
              </a:ext>
            </a:extLst>
          </p:cNvPr>
          <p:cNvSpPr/>
          <p:nvPr/>
        </p:nvSpPr>
        <p:spPr>
          <a:xfrm>
            <a:off x="3486317" y="1740610"/>
            <a:ext cx="16241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eyewitnesses</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2FFFBB4B-C702-4CED-BEED-348B6569056F}"/>
              </a:ext>
            </a:extLst>
          </p:cNvPr>
          <p:cNvSpPr/>
          <p:nvPr/>
        </p:nvSpPr>
        <p:spPr>
          <a:xfrm>
            <a:off x="3541536" y="2127469"/>
            <a:ext cx="849913" cy="369332"/>
          </a:xfrm>
          <a:prstGeom prst="rect">
            <a:avLst/>
          </a:prstGeom>
        </p:spPr>
        <p:txBody>
          <a:bodyPr wrap="none">
            <a:spAutoFit/>
          </a:bodyPr>
          <a:lstStyle/>
          <a:p>
            <a:r>
              <a:rPr lang="en-US" altLang="zh-TW" b="1" dirty="0">
                <a:solidFill>
                  <a:srgbClr val="FF0066"/>
                </a:solidFill>
                <a:latin typeface="Segoe Print" panose="02000600000000000000" pitchFamily="2" charset="0"/>
              </a:rPr>
              <a:t>hump</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FC69E11B-9AAC-47C3-9026-41735CDFE288}"/>
              </a:ext>
            </a:extLst>
          </p:cNvPr>
          <p:cNvSpPr/>
          <p:nvPr/>
        </p:nvSpPr>
        <p:spPr>
          <a:xfrm>
            <a:off x="4458661" y="2486274"/>
            <a:ext cx="899605" cy="369332"/>
          </a:xfrm>
          <a:prstGeom prst="rect">
            <a:avLst/>
          </a:prstGeom>
        </p:spPr>
        <p:txBody>
          <a:bodyPr wrap="none">
            <a:spAutoFit/>
          </a:bodyPr>
          <a:lstStyle/>
          <a:p>
            <a:r>
              <a:rPr lang="en-US" altLang="zh-TW" b="1" dirty="0">
                <a:solidFill>
                  <a:srgbClr val="FF0066"/>
                </a:solidFill>
                <a:latin typeface="Segoe Print" panose="02000600000000000000" pitchFamily="2" charset="0"/>
              </a:rPr>
              <a:t>motor</a:t>
            </a:r>
            <a:endParaRPr lang="zh-TW" altLang="en-US" b="1" dirty="0">
              <a:solidFill>
                <a:srgbClr val="FF0066"/>
              </a:solidFill>
              <a:latin typeface="Segoe Print" panose="02000600000000000000" pitchFamily="2" charset="0"/>
            </a:endParaRPr>
          </a:p>
        </p:txBody>
      </p:sp>
      <p:sp>
        <p:nvSpPr>
          <p:cNvPr id="26" name="矩形 25">
            <a:extLst>
              <a:ext uri="{FF2B5EF4-FFF2-40B4-BE49-F238E27FC236}">
                <a16:creationId xmlns:a16="http://schemas.microsoft.com/office/drawing/2014/main" id="{3E911108-BE1F-4770-B2A0-B1A7DC930092}"/>
              </a:ext>
            </a:extLst>
          </p:cNvPr>
          <p:cNvSpPr/>
          <p:nvPr/>
        </p:nvSpPr>
        <p:spPr>
          <a:xfrm>
            <a:off x="5648306" y="2872114"/>
            <a:ext cx="1277914" cy="369332"/>
          </a:xfrm>
          <a:prstGeom prst="rect">
            <a:avLst/>
          </a:prstGeom>
        </p:spPr>
        <p:txBody>
          <a:bodyPr wrap="none">
            <a:spAutoFit/>
          </a:bodyPr>
          <a:lstStyle/>
          <a:p>
            <a:r>
              <a:rPr lang="en-US" altLang="zh-TW" b="1" dirty="0">
                <a:solidFill>
                  <a:srgbClr val="FF0066"/>
                </a:solidFill>
                <a:latin typeface="Segoe Print" panose="02000600000000000000" pitchFamily="2" charset="0"/>
              </a:rPr>
              <a:t>submerge</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3E911108-BE1F-4770-B2A0-B1A7DC930092}"/>
              </a:ext>
            </a:extLst>
          </p:cNvPr>
          <p:cNvSpPr/>
          <p:nvPr/>
        </p:nvSpPr>
        <p:spPr>
          <a:xfrm>
            <a:off x="5771522" y="3569263"/>
            <a:ext cx="779381"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wake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9747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707886"/>
          </a:xfrm>
          <a:prstGeom prst="rect">
            <a:avLst/>
          </a:prstGeom>
        </p:spPr>
        <p:txBody>
          <a:bodyPr wrap="square">
            <a:spAutoFit/>
          </a:bodyPr>
          <a:lstStyle/>
          <a:p>
            <a:pPr marL="360363" indent="-360363">
              <a:tabLst>
                <a:tab pos="360363" algn="l"/>
              </a:tabLst>
            </a:pPr>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words in bold and their definitions. The words are used in the video. Complete the sentences in Exercise 2a with the words.</a:t>
            </a:r>
            <a:endParaRPr lang="zh-TW" altLang="en-US" sz="2000" dirty="0">
              <a:latin typeface="Calibri" panose="020F0502020204030204" pitchFamily="34" charset="0"/>
            </a:endParaRP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6f-p. 79</a:t>
            </a:r>
            <a:endParaRPr lang="zh-TW" altLang="en-US" sz="1200" b="1" dirty="0">
              <a:solidFill>
                <a:schemeClr val="tx1">
                  <a:lumMod val="50000"/>
                  <a:lumOff val="50000"/>
                </a:schemeClr>
              </a:solidFill>
              <a:latin typeface="Calibri" panose="020F0502020204030204" pitchFamily="34" charset="0"/>
            </a:endParaRPr>
          </a:p>
        </p:txBody>
      </p:sp>
      <p:sp>
        <p:nvSpPr>
          <p:cNvPr id="4" name="矩形 3">
            <a:extLst>
              <a:ext uri="{FF2B5EF4-FFF2-40B4-BE49-F238E27FC236}">
                <a16:creationId xmlns:a16="http://schemas.microsoft.com/office/drawing/2014/main" id="{BF3C70E5-C2ED-4583-8EF1-B3DD59CDF2BC}"/>
              </a:ext>
            </a:extLst>
          </p:cNvPr>
          <p:cNvSpPr/>
          <p:nvPr/>
        </p:nvSpPr>
        <p:spPr>
          <a:xfrm>
            <a:off x="677537" y="1155113"/>
            <a:ext cx="8116390" cy="2939266"/>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a:t>
            </a:r>
            <a:r>
              <a:rPr lang="en-US" altLang="zh-TW" sz="2000" b="1" dirty="0">
                <a:latin typeface="Calibri" panose="020F0502020204030204" pitchFamily="34" charset="0"/>
              </a:rPr>
              <a:t>motor</a:t>
            </a:r>
            <a:r>
              <a:rPr lang="en-US" altLang="zh-TW" sz="2000" dirty="0">
                <a:latin typeface="Calibri" panose="020F0502020204030204" pitchFamily="34" charset="0"/>
              </a:rPr>
              <a:t> (n) an engine</a:t>
            </a:r>
          </a:p>
          <a:p>
            <a:pPr marL="363538" indent="-363538">
              <a:spcBef>
                <a:spcPts val="600"/>
              </a:spcBef>
            </a:pPr>
            <a:r>
              <a:rPr lang="en-US" altLang="zh-TW" sz="2000" dirty="0">
                <a:latin typeface="Calibri" panose="020F0502020204030204" pitchFamily="34" charset="0"/>
              </a:rPr>
              <a:t>b 	</a:t>
            </a:r>
            <a:r>
              <a:rPr lang="en-US" altLang="zh-TW" sz="2000" b="1" dirty="0">
                <a:latin typeface="Calibri" panose="020F0502020204030204" pitchFamily="34" charset="0"/>
              </a:rPr>
              <a:t>buoy</a:t>
            </a:r>
            <a:r>
              <a:rPr lang="en-US" altLang="zh-TW" sz="2000" dirty="0">
                <a:latin typeface="Calibri" panose="020F0502020204030204" pitchFamily="34" charset="0"/>
              </a:rPr>
              <a:t> (n) a </a:t>
            </a:r>
            <a:r>
              <a:rPr lang="en-US" altLang="zh-TW" sz="2000" dirty="0" err="1">
                <a:latin typeface="Calibri" panose="020F0502020204030204" pitchFamily="34" charset="0"/>
              </a:rPr>
              <a:t>coloured</a:t>
            </a:r>
            <a:r>
              <a:rPr lang="en-US" altLang="zh-TW" sz="2000" dirty="0">
                <a:latin typeface="Calibri" panose="020F0502020204030204" pitchFamily="34" charset="0"/>
              </a:rPr>
              <a:t> object that floats in water to indicate danger for boats</a:t>
            </a:r>
          </a:p>
          <a:p>
            <a:pPr marL="363538" indent="-363538">
              <a:spcBef>
                <a:spcPts val="600"/>
              </a:spcBef>
            </a:pPr>
            <a:r>
              <a:rPr lang="en-US" altLang="zh-TW" sz="2000" dirty="0">
                <a:latin typeface="Calibri" panose="020F0502020204030204" pitchFamily="34" charset="0"/>
              </a:rPr>
              <a:t>c 	</a:t>
            </a:r>
            <a:r>
              <a:rPr lang="en-US" altLang="zh-TW" sz="2000" b="1" dirty="0">
                <a:latin typeface="Calibri" panose="020F0502020204030204" pitchFamily="34" charset="0"/>
              </a:rPr>
              <a:t>eyewitnesses</a:t>
            </a:r>
            <a:r>
              <a:rPr lang="en-US" altLang="zh-TW" sz="2000" dirty="0">
                <a:latin typeface="Calibri" panose="020F0502020204030204" pitchFamily="34" charset="0"/>
              </a:rPr>
              <a:t> (n) people who see something happen, especially an accident, a crime, etc.</a:t>
            </a:r>
          </a:p>
          <a:p>
            <a:pPr marL="363538" indent="-363538">
              <a:spcBef>
                <a:spcPts val="600"/>
              </a:spcBef>
            </a:pPr>
            <a:r>
              <a:rPr lang="en-US" altLang="zh-TW" sz="2000" dirty="0">
                <a:latin typeface="Calibri" panose="020F0502020204030204" pitchFamily="34" charset="0"/>
              </a:rPr>
              <a:t>d 	</a:t>
            </a:r>
            <a:r>
              <a:rPr lang="en-US" altLang="zh-TW" sz="2000" b="1" dirty="0">
                <a:latin typeface="Calibri" panose="020F0502020204030204" pitchFamily="34" charset="0"/>
              </a:rPr>
              <a:t>hump</a:t>
            </a:r>
            <a:r>
              <a:rPr lang="en-US" altLang="zh-TW" sz="2000" dirty="0">
                <a:latin typeface="Calibri" panose="020F0502020204030204" pitchFamily="34" charset="0"/>
              </a:rPr>
              <a:t> (n) something that has a round shape and that sticks out</a:t>
            </a:r>
          </a:p>
          <a:p>
            <a:pPr marL="363538" indent="-363538">
              <a:spcBef>
                <a:spcPts val="600"/>
              </a:spcBef>
            </a:pPr>
            <a:r>
              <a:rPr lang="en-US" altLang="zh-TW" sz="2000" dirty="0">
                <a:latin typeface="Calibri" panose="020F0502020204030204" pitchFamily="34" charset="0"/>
              </a:rPr>
              <a:t>e </a:t>
            </a:r>
            <a:r>
              <a:rPr lang="en-US" altLang="zh-TW" sz="2000" b="1" dirty="0">
                <a:latin typeface="Calibri" panose="020F0502020204030204" pitchFamily="34" charset="0"/>
              </a:rPr>
              <a:t>	wake </a:t>
            </a:r>
            <a:r>
              <a:rPr lang="en-US" altLang="zh-TW" sz="2000" dirty="0">
                <a:latin typeface="Calibri" panose="020F0502020204030204" pitchFamily="34" charset="0"/>
              </a:rPr>
              <a:t>(n) the waves behind something that moves through water</a:t>
            </a:r>
          </a:p>
          <a:p>
            <a:pPr marL="363538" indent="-363538">
              <a:spcBef>
                <a:spcPts val="600"/>
              </a:spcBef>
            </a:pPr>
            <a:r>
              <a:rPr lang="en-US" altLang="zh-TW" sz="2000" dirty="0">
                <a:latin typeface="Calibri" panose="020F0502020204030204" pitchFamily="34" charset="0"/>
              </a:rPr>
              <a:t>f 	</a:t>
            </a:r>
            <a:r>
              <a:rPr lang="en-US" altLang="zh-TW" sz="2000" b="1" dirty="0">
                <a:latin typeface="Calibri" panose="020F0502020204030204" pitchFamily="34" charset="0"/>
              </a:rPr>
              <a:t>submerge</a:t>
            </a:r>
            <a:r>
              <a:rPr lang="en-US" altLang="zh-TW" sz="2000" dirty="0">
                <a:latin typeface="Calibri" panose="020F0502020204030204" pitchFamily="34" charset="0"/>
              </a:rPr>
              <a:t> (v) to go under the surface of water</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974752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30326"/>
            <a:ext cx="8577834"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dirty="0">
                <a:latin typeface="Calibri" panose="020F0502020204030204" pitchFamily="34" charset="0"/>
                <a:cs typeface="Calibri" panose="020F0502020204030204" pitchFamily="34" charset="0"/>
              </a:rPr>
              <a:t>Work in pairs. Watch the first part of the video (0.00–0.51) with the sound OFF. You will see Bob Iverson explaining something he saw as an eyewitness. What do you think he’s saying to the reporter?</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While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6f-p. 79</a:t>
            </a:r>
            <a:endParaRPr lang="zh-TW" altLang="en-US" sz="1200" b="1" dirty="0">
              <a:solidFill>
                <a:schemeClr val="tx1">
                  <a:lumMod val="50000"/>
                  <a:lumOff val="50000"/>
                </a:schemeClr>
              </a:solidFill>
              <a:latin typeface="Calibri" panose="020F0502020204030204" pitchFamily="34" charset="0"/>
            </a:endParaRPr>
          </a:p>
        </p:txBody>
      </p:sp>
      <p:sp>
        <p:nvSpPr>
          <p:cNvPr id="15" name="矩形 14">
            <a:extLst>
              <a:ext uri="{FF2B5EF4-FFF2-40B4-BE49-F238E27FC236}">
                <a16:creationId xmlns:a16="http://schemas.microsoft.com/office/drawing/2014/main" id="{254F8CF1-C768-4165-B7F9-10E3ED68027D}"/>
              </a:ext>
            </a:extLst>
          </p:cNvPr>
          <p:cNvSpPr/>
          <p:nvPr/>
        </p:nvSpPr>
        <p:spPr>
          <a:xfrm>
            <a:off x="304909" y="2312006"/>
            <a:ext cx="8577834"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video with the sound ON. You will hear three eyewitness reports in total from Bob Iverson, Marjory Neal and Richard Smith. Correct the factual mistakes in the sentences.</a:t>
            </a:r>
            <a:endParaRPr lang="zh-TW" altLang="en-US" sz="2000" dirty="0">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3CB1366E-FB89-464C-89AF-D538BB41E3A3}"/>
              </a:ext>
            </a:extLst>
          </p:cNvPr>
          <p:cNvSpPr/>
          <p:nvPr/>
        </p:nvSpPr>
        <p:spPr>
          <a:xfrm>
            <a:off x="742969" y="1947167"/>
            <a:ext cx="25074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BF6ED7AE-4352-42AB-A9DB-3F29808366DA}"/>
              </a:ext>
            </a:extLst>
          </p:cNvPr>
          <p:cNvSpPr/>
          <p:nvPr/>
        </p:nvSpPr>
        <p:spPr>
          <a:xfrm>
            <a:off x="4846752" y="3383962"/>
            <a:ext cx="4063783" cy="2308324"/>
          </a:xfrm>
          <a:prstGeom prst="rect">
            <a:avLst/>
          </a:prstGeom>
        </p:spPr>
        <p:txBody>
          <a:bodyPr wrap="square">
            <a:spAutoFit/>
          </a:bodyPr>
          <a:lstStyle/>
          <a:p>
            <a:pPr marL="360363" indent="-360363"/>
            <a:r>
              <a:rPr lang="en-US" altLang="zh-TW" dirty="0">
                <a:solidFill>
                  <a:srgbClr val="FF0066"/>
                </a:solidFill>
                <a:latin typeface="Segoe Print" panose="02000600000000000000" pitchFamily="2" charset="0"/>
              </a:rPr>
              <a:t>1 	All three eyewitnesses saw the monster on </a:t>
            </a:r>
            <a:r>
              <a:rPr lang="en-US" altLang="zh-TW" b="1" dirty="0">
                <a:solidFill>
                  <a:srgbClr val="FF0066"/>
                </a:solidFill>
                <a:latin typeface="Segoe Print" panose="02000600000000000000" pitchFamily="2" charset="0"/>
              </a:rPr>
              <a:t>different days</a:t>
            </a:r>
            <a:r>
              <a:rPr lang="en-US" altLang="zh-TW" dirty="0">
                <a:solidFill>
                  <a:srgbClr val="FF0066"/>
                </a:solidFill>
                <a:latin typeface="Segoe Print" panose="02000600000000000000" pitchFamily="2" charset="0"/>
              </a:rPr>
              <a:t>.</a:t>
            </a:r>
          </a:p>
          <a:p>
            <a:pPr marL="360363" indent="-360363"/>
            <a:r>
              <a:rPr lang="en-US" altLang="zh-TW" dirty="0">
                <a:solidFill>
                  <a:srgbClr val="FF0066"/>
                </a:solidFill>
                <a:latin typeface="Segoe Print" panose="02000600000000000000" pitchFamily="2" charset="0"/>
              </a:rPr>
              <a:t>2 	</a:t>
            </a:r>
            <a:r>
              <a:rPr lang="en-US" altLang="zh-TW" b="1" dirty="0">
                <a:solidFill>
                  <a:srgbClr val="FF0066"/>
                </a:solidFill>
                <a:latin typeface="Segoe Print" panose="02000600000000000000" pitchFamily="2" charset="0"/>
              </a:rPr>
              <a:t>Only one </a:t>
            </a:r>
            <a:r>
              <a:rPr lang="en-US" altLang="zh-TW" dirty="0">
                <a:solidFill>
                  <a:srgbClr val="FF0066"/>
                </a:solidFill>
                <a:latin typeface="Segoe Print" panose="02000600000000000000" pitchFamily="2" charset="0"/>
              </a:rPr>
              <a:t>eyewitnesses saw </a:t>
            </a:r>
            <a:r>
              <a:rPr lang="en-US" altLang="zh-TW" b="1" dirty="0">
                <a:solidFill>
                  <a:srgbClr val="FF0066"/>
                </a:solidFill>
                <a:latin typeface="Segoe Print" panose="02000600000000000000" pitchFamily="2" charset="0"/>
              </a:rPr>
              <a:t>three or more </a:t>
            </a:r>
            <a:r>
              <a:rPr lang="en-US" altLang="zh-TW" dirty="0">
                <a:solidFill>
                  <a:srgbClr val="FF0066"/>
                </a:solidFill>
                <a:latin typeface="Segoe Print" panose="02000600000000000000" pitchFamily="2" charset="0"/>
              </a:rPr>
              <a:t>humps.</a:t>
            </a:r>
          </a:p>
          <a:p>
            <a:pPr marL="360363" indent="-360363"/>
            <a:r>
              <a:rPr lang="en-US" altLang="zh-TW" dirty="0">
                <a:solidFill>
                  <a:srgbClr val="FF0066"/>
                </a:solidFill>
                <a:latin typeface="Segoe Print" panose="02000600000000000000" pitchFamily="2" charset="0"/>
              </a:rPr>
              <a:t>3 	All three eyewitnesses were in </a:t>
            </a:r>
            <a:r>
              <a:rPr lang="en-US" altLang="zh-TW" b="1" dirty="0">
                <a:solidFill>
                  <a:srgbClr val="FF0066"/>
                </a:solidFill>
                <a:latin typeface="Segoe Print" panose="02000600000000000000" pitchFamily="2" charset="0"/>
              </a:rPr>
              <a:t>different places.</a:t>
            </a:r>
          </a:p>
          <a:p>
            <a:pPr marL="360363" indent="-360363"/>
            <a:r>
              <a:rPr lang="en-US" altLang="zh-TW" dirty="0">
                <a:solidFill>
                  <a:srgbClr val="FF0066"/>
                </a:solidFill>
                <a:latin typeface="Segoe Print" panose="02000600000000000000" pitchFamily="2" charset="0"/>
              </a:rPr>
              <a:t>4 	</a:t>
            </a:r>
            <a:r>
              <a:rPr lang="en-US" altLang="zh-TW" b="1" dirty="0">
                <a:solidFill>
                  <a:srgbClr val="FF0066"/>
                </a:solidFill>
                <a:latin typeface="Segoe Print" panose="02000600000000000000" pitchFamily="2" charset="0"/>
              </a:rPr>
              <a:t>Only two </a:t>
            </a:r>
            <a:r>
              <a:rPr lang="en-US" altLang="zh-TW" dirty="0">
                <a:solidFill>
                  <a:srgbClr val="FF0066"/>
                </a:solidFill>
                <a:latin typeface="Segoe Print" panose="02000600000000000000" pitchFamily="2" charset="0"/>
              </a:rPr>
              <a:t>eyewitnesses were alone at the time.</a:t>
            </a:r>
            <a:endParaRPr lang="zh-TW" altLang="en-US"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ED924450-9D5C-4039-A910-E8EB2DF8C859}"/>
              </a:ext>
            </a:extLst>
          </p:cNvPr>
          <p:cNvSpPr/>
          <p:nvPr/>
        </p:nvSpPr>
        <p:spPr>
          <a:xfrm>
            <a:off x="667808" y="3410819"/>
            <a:ext cx="8116389"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All three eyewitnesses …</a:t>
            </a:r>
          </a:p>
          <a:p>
            <a:pPr marL="363538" indent="-363538">
              <a:spcBef>
                <a:spcPts val="600"/>
              </a:spcBef>
            </a:pPr>
            <a:r>
              <a:rPr lang="en-US" altLang="zh-TW" sz="2000" dirty="0">
                <a:latin typeface="Calibri" panose="020F0502020204030204" pitchFamily="34" charset="0"/>
              </a:rPr>
              <a:t>1 	saw the monster on the same day.</a:t>
            </a:r>
          </a:p>
          <a:p>
            <a:pPr marL="363538" indent="-363538">
              <a:spcBef>
                <a:spcPts val="600"/>
              </a:spcBef>
            </a:pPr>
            <a:r>
              <a:rPr lang="en-US" altLang="zh-TW" sz="2000" dirty="0">
                <a:latin typeface="Calibri" panose="020F0502020204030204" pitchFamily="34" charset="0"/>
              </a:rPr>
              <a:t>2 	saw three or more humps.</a:t>
            </a:r>
          </a:p>
          <a:p>
            <a:pPr marL="363538" indent="-363538">
              <a:spcBef>
                <a:spcPts val="600"/>
              </a:spcBef>
            </a:pPr>
            <a:r>
              <a:rPr lang="en-US" altLang="zh-TW" sz="2000" dirty="0">
                <a:latin typeface="Calibri" panose="020F0502020204030204" pitchFamily="34" charset="0"/>
              </a:rPr>
              <a:t>3 	were in exactly the same place.</a:t>
            </a:r>
          </a:p>
          <a:p>
            <a:pPr marL="363538" indent="-363538">
              <a:spcBef>
                <a:spcPts val="600"/>
              </a:spcBef>
            </a:pPr>
            <a:r>
              <a:rPr lang="en-US" altLang="zh-TW" sz="2000" dirty="0">
                <a:latin typeface="Calibri" panose="020F0502020204030204" pitchFamily="34" charset="0"/>
              </a:rPr>
              <a:t>4 	were alone at the time.</a:t>
            </a:r>
            <a:endParaRPr lang="zh-TW" altLang="en-US" sz="2000" dirty="0">
              <a:latin typeface="Calibri" panose="020F0502020204030204" pitchFamily="34" charset="0"/>
            </a:endParaRPr>
          </a:p>
        </p:txBody>
      </p:sp>
      <p:pic>
        <p:nvPicPr>
          <p:cNvPr id="14338" name="Picture 2">
            <a:hlinkClick r:id="rId2" action="ppaction://hlinkfile"/>
          </p:cNvPr>
          <p:cNvPicPr>
            <a:picLocks noChangeAspect="1" noChangeArrowheads="1"/>
          </p:cNvPicPr>
          <p:nvPr/>
        </p:nvPicPr>
        <p:blipFill>
          <a:blip r:embed="rId3" cstate="print"/>
          <a:srcRect/>
          <a:stretch>
            <a:fillRect/>
          </a:stretch>
        </p:blipFill>
        <p:spPr bwMode="auto">
          <a:xfrm>
            <a:off x="5625423" y="1639957"/>
            <a:ext cx="812572" cy="216000"/>
          </a:xfrm>
          <a:prstGeom prst="rect">
            <a:avLst/>
          </a:prstGeom>
          <a:noFill/>
          <a:ln w="9525">
            <a:noFill/>
            <a:miter lim="800000"/>
            <a:headEnd/>
            <a:tailEnd/>
          </a:ln>
        </p:spPr>
      </p:pic>
      <p:pic>
        <p:nvPicPr>
          <p:cNvPr id="22" name="Picture 2">
            <a:hlinkClick r:id="rId2" action="ppaction://hlinkfile"/>
          </p:cNvPr>
          <p:cNvPicPr>
            <a:picLocks noChangeAspect="1" noChangeArrowheads="1"/>
          </p:cNvPicPr>
          <p:nvPr/>
        </p:nvPicPr>
        <p:blipFill>
          <a:blip r:embed="rId3" cstate="print"/>
          <a:srcRect/>
          <a:stretch>
            <a:fillRect/>
          </a:stretch>
        </p:blipFill>
        <p:spPr bwMode="auto">
          <a:xfrm>
            <a:off x="3550190" y="3041188"/>
            <a:ext cx="812574" cy="216000"/>
          </a:xfrm>
          <a:prstGeom prst="rect">
            <a:avLst/>
          </a:prstGeom>
          <a:noFill/>
          <a:ln w="9525">
            <a:noFill/>
            <a:miter lim="800000"/>
            <a:headEnd/>
            <a:tailEnd/>
          </a:ln>
        </p:spPr>
      </p:pic>
    </p:spTree>
    <p:extLst>
      <p:ext uri="{BB962C8B-B14F-4D97-AF65-F5344CB8AC3E}">
        <p14:creationId xmlns:p14="http://schemas.microsoft.com/office/powerpoint/2010/main" val="25559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wipe(left)">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wipe(left)">
                                      <p:cBhvr>
                                        <p:cTn id="22" dur="500"/>
                                        <p:tgtEl>
                                          <p:spTgt spid="1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wipe(left)">
                                      <p:cBhvr>
                                        <p:cTn id="2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on your own. Watch the video again. Make notes to answer the questions for each speaker.</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6f-p. 79</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FCE432A9-D786-43F8-B236-8D3CFD72F6B6}"/>
              </a:ext>
            </a:extLst>
          </p:cNvPr>
          <p:cNvSpPr/>
          <p:nvPr/>
        </p:nvSpPr>
        <p:spPr>
          <a:xfrm>
            <a:off x="677537" y="1104909"/>
            <a:ext cx="7513152" cy="1477328"/>
          </a:xfrm>
          <a:prstGeom prst="rect">
            <a:avLst/>
          </a:prstGeom>
        </p:spPr>
        <p:txBody>
          <a:bodyPr wrap="square">
            <a:spAutoFit/>
          </a:bodyPr>
          <a:lstStyle/>
          <a:p>
            <a:pPr marL="363538" indent="-363538">
              <a:spcBef>
                <a:spcPts val="400"/>
              </a:spcBef>
            </a:pPr>
            <a:r>
              <a:rPr lang="en-US" altLang="zh-TW" sz="2000" dirty="0">
                <a:latin typeface="Calibri" panose="020F0502020204030204" pitchFamily="34" charset="0"/>
              </a:rPr>
              <a:t>1 	Where was the eyewitness?</a:t>
            </a:r>
          </a:p>
          <a:p>
            <a:pPr marL="363538" indent="-363538">
              <a:spcBef>
                <a:spcPts val="400"/>
              </a:spcBef>
            </a:pPr>
            <a:r>
              <a:rPr lang="en-US" altLang="zh-TW" sz="2000" dirty="0">
                <a:latin typeface="Calibri" panose="020F0502020204030204" pitchFamily="34" charset="0"/>
              </a:rPr>
              <a:t>2 	What were the weather or water conditions like?</a:t>
            </a:r>
          </a:p>
          <a:p>
            <a:pPr marL="363538" indent="-363538">
              <a:spcBef>
                <a:spcPts val="400"/>
              </a:spcBef>
            </a:pPr>
            <a:r>
              <a:rPr lang="en-US" altLang="zh-TW" sz="2000" dirty="0">
                <a:latin typeface="Calibri" panose="020F0502020204030204" pitchFamily="34" charset="0"/>
              </a:rPr>
              <a:t>3 	How far away from the eyewitness was the monster?</a:t>
            </a:r>
          </a:p>
          <a:p>
            <a:pPr marL="363538" indent="-363538">
              <a:spcBef>
                <a:spcPts val="400"/>
              </a:spcBef>
            </a:pPr>
            <a:r>
              <a:rPr lang="en-US" altLang="zh-TW" sz="2000" dirty="0">
                <a:latin typeface="Calibri" panose="020F0502020204030204" pitchFamily="34" charset="0"/>
              </a:rPr>
              <a:t>4 	What did the monster do?</a:t>
            </a:r>
          </a:p>
        </p:txBody>
      </p:sp>
      <p:sp>
        <p:nvSpPr>
          <p:cNvPr id="43" name="矩形 42">
            <a:extLst>
              <a:ext uri="{FF2B5EF4-FFF2-40B4-BE49-F238E27FC236}">
                <a16:creationId xmlns:a16="http://schemas.microsoft.com/office/drawing/2014/main" id="{650F69CA-814A-43CC-B62E-6FA693F63D8A}"/>
              </a:ext>
            </a:extLst>
          </p:cNvPr>
          <p:cNvSpPr/>
          <p:nvPr/>
        </p:nvSpPr>
        <p:spPr>
          <a:xfrm>
            <a:off x="295181" y="2691402"/>
            <a:ext cx="844248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of three. Compare your notes. Is there any information still missing? If you need to, watch the video again and check.</a:t>
            </a:r>
            <a:endParaRPr lang="zh-TW" altLang="en-US" sz="2000" dirty="0">
              <a:latin typeface="Calibri" panose="020F0502020204030204" pitchFamily="34" charset="0"/>
              <a:cs typeface="Calibri" panose="020F0502020204030204" pitchFamily="34" charset="0"/>
            </a:endParaRPr>
          </a:p>
        </p:txBody>
      </p:sp>
      <p:sp>
        <p:nvSpPr>
          <p:cNvPr id="49" name="矩形 48">
            <a:extLst>
              <a:ext uri="{FF2B5EF4-FFF2-40B4-BE49-F238E27FC236}">
                <a16:creationId xmlns:a16="http://schemas.microsoft.com/office/drawing/2014/main" id="{5120BDE7-6E08-41D2-B8F9-73CB73316929}"/>
              </a:ext>
            </a:extLst>
          </p:cNvPr>
          <p:cNvSpPr/>
          <p:nvPr/>
        </p:nvSpPr>
        <p:spPr>
          <a:xfrm>
            <a:off x="295181" y="3682525"/>
            <a:ext cx="7075414" cy="2385268"/>
          </a:xfrm>
          <a:prstGeom prst="rect">
            <a:avLst/>
          </a:prstGeom>
        </p:spPr>
        <p:txBody>
          <a:bodyPr wrap="square">
            <a:spAutoFit/>
          </a:bodyPr>
          <a:lstStyle/>
          <a:p>
            <a:r>
              <a:rPr lang="en-US" altLang="zh-TW" sz="1600" b="1" dirty="0">
                <a:solidFill>
                  <a:srgbClr val="FF0066"/>
                </a:solidFill>
                <a:latin typeface="Segoe Print" panose="02000600000000000000" pitchFamily="2" charset="0"/>
              </a:rPr>
              <a:t>Bob Iverson:</a:t>
            </a:r>
          </a:p>
          <a:p>
            <a:pPr marL="360363" indent="-360363"/>
            <a:r>
              <a:rPr lang="en-US" altLang="zh-TW" sz="1600" b="1" dirty="0">
                <a:solidFill>
                  <a:srgbClr val="FF0066"/>
                </a:solidFill>
                <a:latin typeface="Segoe Print" panose="02000600000000000000" pitchFamily="2" charset="0"/>
              </a:rPr>
              <a:t>1 	in his garden looking out over the water</a:t>
            </a:r>
          </a:p>
          <a:p>
            <a:pPr marL="360363" indent="-360363"/>
            <a:r>
              <a:rPr lang="en-US" altLang="zh-TW" sz="1600" b="1" dirty="0">
                <a:solidFill>
                  <a:srgbClr val="FF0066"/>
                </a:solidFill>
                <a:latin typeface="Segoe Print" panose="02000600000000000000" pitchFamily="2" charset="0"/>
              </a:rPr>
              <a:t>2 	calm water, dead flat</a:t>
            </a:r>
          </a:p>
          <a:p>
            <a:pPr marL="360363" indent="-360363"/>
            <a:r>
              <a:rPr lang="en-US" altLang="zh-TW" sz="1600" b="1" dirty="0">
                <a:solidFill>
                  <a:srgbClr val="FF0066"/>
                </a:solidFill>
                <a:latin typeface="Segoe Print" panose="02000600000000000000" pitchFamily="2" charset="0"/>
              </a:rPr>
              <a:t>3 	three hundred yards away</a:t>
            </a:r>
          </a:p>
          <a:p>
            <a:pPr marL="360363" indent="-360363"/>
            <a:r>
              <a:rPr lang="en-US" altLang="zh-TW" sz="1600" b="1" dirty="0">
                <a:solidFill>
                  <a:srgbClr val="FF0066"/>
                </a:solidFill>
                <a:latin typeface="Segoe Print" panose="02000600000000000000" pitchFamily="2" charset="0"/>
              </a:rPr>
              <a:t>4 	it went up, then down, up, then down, and then it was gone</a:t>
            </a:r>
          </a:p>
          <a:p>
            <a:pPr>
              <a:spcBef>
                <a:spcPts val="600"/>
              </a:spcBef>
            </a:pPr>
            <a:r>
              <a:rPr lang="en-US" altLang="zh-TW" sz="1600" b="1" dirty="0">
                <a:solidFill>
                  <a:srgbClr val="FF0066"/>
                </a:solidFill>
                <a:latin typeface="Segoe Print" panose="02000600000000000000" pitchFamily="2" charset="0"/>
              </a:rPr>
              <a:t>Marjory Neal:</a:t>
            </a:r>
          </a:p>
          <a:p>
            <a:pPr marL="360363" indent="-360363"/>
            <a:r>
              <a:rPr lang="en-US" altLang="zh-TW" sz="1600" b="1" dirty="0">
                <a:solidFill>
                  <a:srgbClr val="FF0066"/>
                </a:solidFill>
                <a:latin typeface="Segoe Print" panose="02000600000000000000" pitchFamily="2" charset="0"/>
              </a:rPr>
              <a:t>1 	on her sundeck           2 	no information</a:t>
            </a:r>
          </a:p>
          <a:p>
            <a:pPr marL="360363" indent="-360363"/>
            <a:r>
              <a:rPr lang="en-US" altLang="zh-TW" sz="1600" b="1" dirty="0">
                <a:solidFill>
                  <a:srgbClr val="FF0066"/>
                </a:solidFill>
                <a:latin typeface="Segoe Print" panose="02000600000000000000" pitchFamily="2" charset="0"/>
              </a:rPr>
              <a:t>3 	twenty or thirty feet beyond the mooring buoy</a:t>
            </a:r>
          </a:p>
          <a:p>
            <a:pPr marL="360363" indent="-360363"/>
            <a:r>
              <a:rPr lang="en-US" altLang="zh-TW" sz="1600" b="1" dirty="0">
                <a:solidFill>
                  <a:srgbClr val="FF0066"/>
                </a:solidFill>
                <a:latin typeface="Segoe Print" panose="02000600000000000000" pitchFamily="2" charset="0"/>
              </a:rPr>
              <a:t>4 	went across her view, then went down leaving a massive wake </a:t>
            </a:r>
          </a:p>
        </p:txBody>
      </p:sp>
      <p:sp>
        <p:nvSpPr>
          <p:cNvPr id="50" name="矩形 49">
            <a:extLst>
              <a:ext uri="{FF2B5EF4-FFF2-40B4-BE49-F238E27FC236}">
                <a16:creationId xmlns:a16="http://schemas.microsoft.com/office/drawing/2014/main" id="{D8198AEB-BAEC-4367-8DCA-9A66A06669C7}"/>
              </a:ext>
            </a:extLst>
          </p:cNvPr>
          <p:cNvSpPr/>
          <p:nvPr/>
        </p:nvSpPr>
        <p:spPr>
          <a:xfrm>
            <a:off x="5055458" y="3357439"/>
            <a:ext cx="4030591" cy="1323439"/>
          </a:xfrm>
          <a:prstGeom prst="rect">
            <a:avLst/>
          </a:prstGeom>
        </p:spPr>
        <p:txBody>
          <a:bodyPr wrap="none">
            <a:spAutoFit/>
          </a:bodyPr>
          <a:lstStyle/>
          <a:p>
            <a:r>
              <a:rPr lang="en-US" altLang="zh-TW" sz="1600" b="1" dirty="0">
                <a:solidFill>
                  <a:srgbClr val="FF0066"/>
                </a:solidFill>
                <a:latin typeface="Segoe Print" panose="02000600000000000000" pitchFamily="2" charset="0"/>
              </a:rPr>
              <a:t>Richard Smith:</a:t>
            </a:r>
          </a:p>
          <a:p>
            <a:pPr marL="360363" indent="-360363"/>
            <a:r>
              <a:rPr lang="en-US" altLang="zh-TW" sz="1600" b="1" dirty="0">
                <a:solidFill>
                  <a:srgbClr val="FF0066"/>
                </a:solidFill>
                <a:latin typeface="Segoe Print" panose="02000600000000000000" pitchFamily="2" charset="0"/>
              </a:rPr>
              <a:t>1 	in a boat</a:t>
            </a:r>
          </a:p>
          <a:p>
            <a:pPr marL="360363" indent="-360363"/>
            <a:r>
              <a:rPr lang="en-US" altLang="zh-TW" sz="1600" b="1" dirty="0">
                <a:solidFill>
                  <a:srgbClr val="FF0066"/>
                </a:solidFill>
                <a:latin typeface="Segoe Print" panose="02000600000000000000" pitchFamily="2" charset="0"/>
              </a:rPr>
              <a:t>2 	a nice, clear day</a:t>
            </a:r>
          </a:p>
          <a:p>
            <a:pPr marL="360363" indent="-360363"/>
            <a:r>
              <a:rPr lang="en-US" altLang="zh-TW" sz="1600" b="1" dirty="0">
                <a:solidFill>
                  <a:srgbClr val="FF0066"/>
                </a:solidFill>
                <a:latin typeface="Segoe Print" panose="02000600000000000000" pitchFamily="2" charset="0"/>
              </a:rPr>
              <a:t>3 	very close (‘at point blank range’)</a:t>
            </a:r>
          </a:p>
          <a:p>
            <a:pPr marL="360363" indent="-360363"/>
            <a:r>
              <a:rPr lang="en-US" altLang="zh-TW" sz="1600" b="1" dirty="0">
                <a:solidFill>
                  <a:srgbClr val="FF0066"/>
                </a:solidFill>
                <a:latin typeface="Segoe Print" panose="02000600000000000000" pitchFamily="2" charset="0"/>
              </a:rPr>
              <a:t>4 	disappeared, then came up again</a:t>
            </a:r>
            <a:endParaRPr lang="zh-TW" altLang="en-US" sz="1600" b="1" dirty="0">
              <a:solidFill>
                <a:srgbClr val="FF0066"/>
              </a:solidFill>
              <a:latin typeface="Segoe Print" panose="02000600000000000000" pitchFamily="2" charset="0"/>
            </a:endParaRPr>
          </a:p>
        </p:txBody>
      </p:sp>
      <p:pic>
        <p:nvPicPr>
          <p:cNvPr id="16" name="Picture 2">
            <a:hlinkClick r:id="rId2" action="ppaction://hlinkfile"/>
          </p:cNvPr>
          <p:cNvPicPr>
            <a:picLocks noChangeAspect="1" noChangeArrowheads="1"/>
          </p:cNvPicPr>
          <p:nvPr/>
        </p:nvPicPr>
        <p:blipFill>
          <a:blip r:embed="rId3" cstate="print"/>
          <a:srcRect/>
          <a:stretch>
            <a:fillRect/>
          </a:stretch>
        </p:blipFill>
        <p:spPr bwMode="auto">
          <a:xfrm>
            <a:off x="3667539" y="718776"/>
            <a:ext cx="812570" cy="216000"/>
          </a:xfrm>
          <a:prstGeom prst="rect">
            <a:avLst/>
          </a:prstGeom>
          <a:noFill/>
          <a:ln w="9525">
            <a:noFill/>
            <a:miter lim="800000"/>
            <a:headEnd/>
            <a:tailEnd/>
          </a:ln>
        </p:spPr>
      </p:pic>
    </p:spTree>
    <p:extLst>
      <p:ext uri="{BB962C8B-B14F-4D97-AF65-F5344CB8AC3E}">
        <p14:creationId xmlns:p14="http://schemas.microsoft.com/office/powerpoint/2010/main" val="30285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wipe(left)">
                                      <p:cBhvr>
                                        <p:cTn id="7" dur="500"/>
                                        <p:tgtEl>
                                          <p:spTgt spid="4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9">
                                            <p:txEl>
                                              <p:pRg st="1" end="1"/>
                                            </p:txEl>
                                          </p:spTgt>
                                        </p:tgtEl>
                                        <p:attrNameLst>
                                          <p:attrName>style.visibility</p:attrName>
                                        </p:attrNameLst>
                                      </p:cBhvr>
                                      <p:to>
                                        <p:strVal val="visible"/>
                                      </p:to>
                                    </p:set>
                                    <p:animEffect transition="in" filter="wipe(left)">
                                      <p:cBhvr>
                                        <p:cTn id="10" dur="500"/>
                                        <p:tgtEl>
                                          <p:spTgt spid="49">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xEl>
                                              <p:pRg st="2" end="2"/>
                                            </p:txEl>
                                          </p:spTgt>
                                        </p:tgtEl>
                                        <p:attrNameLst>
                                          <p:attrName>style.visibility</p:attrName>
                                        </p:attrNameLst>
                                      </p:cBhvr>
                                      <p:to>
                                        <p:strVal val="visible"/>
                                      </p:to>
                                    </p:set>
                                    <p:animEffect transition="in" filter="wipe(left)">
                                      <p:cBhvr>
                                        <p:cTn id="13" dur="500"/>
                                        <p:tgtEl>
                                          <p:spTgt spid="49">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9">
                                            <p:txEl>
                                              <p:pRg st="3" end="3"/>
                                            </p:txEl>
                                          </p:spTgt>
                                        </p:tgtEl>
                                        <p:attrNameLst>
                                          <p:attrName>style.visibility</p:attrName>
                                        </p:attrNameLst>
                                      </p:cBhvr>
                                      <p:to>
                                        <p:strVal val="visible"/>
                                      </p:to>
                                    </p:set>
                                    <p:animEffect transition="in" filter="wipe(left)">
                                      <p:cBhvr>
                                        <p:cTn id="16" dur="500"/>
                                        <p:tgtEl>
                                          <p:spTgt spid="49">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9">
                                            <p:txEl>
                                              <p:pRg st="4" end="4"/>
                                            </p:txEl>
                                          </p:spTgt>
                                        </p:tgtEl>
                                        <p:attrNameLst>
                                          <p:attrName>style.visibility</p:attrName>
                                        </p:attrNameLst>
                                      </p:cBhvr>
                                      <p:to>
                                        <p:strVal val="visible"/>
                                      </p:to>
                                    </p:set>
                                    <p:animEffect transition="in" filter="wipe(left)">
                                      <p:cBhvr>
                                        <p:cTn id="19" dur="500"/>
                                        <p:tgtEl>
                                          <p:spTgt spid="4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9">
                                            <p:txEl>
                                              <p:pRg st="5" end="5"/>
                                            </p:txEl>
                                          </p:spTgt>
                                        </p:tgtEl>
                                        <p:attrNameLst>
                                          <p:attrName>style.visibility</p:attrName>
                                        </p:attrNameLst>
                                      </p:cBhvr>
                                      <p:to>
                                        <p:strVal val="visible"/>
                                      </p:to>
                                    </p:set>
                                    <p:animEffect transition="in" filter="wipe(left)">
                                      <p:cBhvr>
                                        <p:cTn id="24" dur="500"/>
                                        <p:tgtEl>
                                          <p:spTgt spid="49">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49">
                                            <p:txEl>
                                              <p:pRg st="6" end="6"/>
                                            </p:txEl>
                                          </p:spTgt>
                                        </p:tgtEl>
                                        <p:attrNameLst>
                                          <p:attrName>style.visibility</p:attrName>
                                        </p:attrNameLst>
                                      </p:cBhvr>
                                      <p:to>
                                        <p:strVal val="visible"/>
                                      </p:to>
                                    </p:set>
                                    <p:animEffect transition="in" filter="wipe(left)">
                                      <p:cBhvr>
                                        <p:cTn id="27" dur="500"/>
                                        <p:tgtEl>
                                          <p:spTgt spid="49">
                                            <p:txEl>
                                              <p:pRg st="6" end="6"/>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49">
                                            <p:txEl>
                                              <p:pRg st="7" end="7"/>
                                            </p:txEl>
                                          </p:spTgt>
                                        </p:tgtEl>
                                        <p:attrNameLst>
                                          <p:attrName>style.visibility</p:attrName>
                                        </p:attrNameLst>
                                      </p:cBhvr>
                                      <p:to>
                                        <p:strVal val="visible"/>
                                      </p:to>
                                    </p:set>
                                    <p:animEffect transition="in" filter="wipe(left)">
                                      <p:cBhvr>
                                        <p:cTn id="30" dur="500"/>
                                        <p:tgtEl>
                                          <p:spTgt spid="49">
                                            <p:txEl>
                                              <p:pRg st="7" end="7"/>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9">
                                            <p:txEl>
                                              <p:pRg st="8" end="8"/>
                                            </p:txEl>
                                          </p:spTgt>
                                        </p:tgtEl>
                                        <p:attrNameLst>
                                          <p:attrName>style.visibility</p:attrName>
                                        </p:attrNameLst>
                                      </p:cBhvr>
                                      <p:to>
                                        <p:strVal val="visible"/>
                                      </p:to>
                                    </p:set>
                                    <p:animEffect transition="in" filter="wipe(left)">
                                      <p:cBhvr>
                                        <p:cTn id="33" dur="500"/>
                                        <p:tgtEl>
                                          <p:spTgt spid="49">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0">
                                            <p:txEl>
                                              <p:pRg st="0" end="0"/>
                                            </p:txEl>
                                          </p:spTgt>
                                        </p:tgtEl>
                                        <p:attrNameLst>
                                          <p:attrName>style.visibility</p:attrName>
                                        </p:attrNameLst>
                                      </p:cBhvr>
                                      <p:to>
                                        <p:strVal val="visible"/>
                                      </p:to>
                                    </p:set>
                                    <p:animEffect transition="in" filter="wipe(left)">
                                      <p:cBhvr>
                                        <p:cTn id="38" dur="500"/>
                                        <p:tgtEl>
                                          <p:spTgt spid="50">
                                            <p:txEl>
                                              <p:pRg st="0" end="0"/>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50">
                                            <p:txEl>
                                              <p:pRg st="1" end="1"/>
                                            </p:txEl>
                                          </p:spTgt>
                                        </p:tgtEl>
                                        <p:attrNameLst>
                                          <p:attrName>style.visibility</p:attrName>
                                        </p:attrNameLst>
                                      </p:cBhvr>
                                      <p:to>
                                        <p:strVal val="visible"/>
                                      </p:to>
                                    </p:set>
                                    <p:animEffect transition="in" filter="wipe(left)">
                                      <p:cBhvr>
                                        <p:cTn id="41" dur="500"/>
                                        <p:tgtEl>
                                          <p:spTgt spid="50">
                                            <p:txEl>
                                              <p:pRg st="1" end="1"/>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50">
                                            <p:txEl>
                                              <p:pRg st="2" end="2"/>
                                            </p:txEl>
                                          </p:spTgt>
                                        </p:tgtEl>
                                        <p:attrNameLst>
                                          <p:attrName>style.visibility</p:attrName>
                                        </p:attrNameLst>
                                      </p:cBhvr>
                                      <p:to>
                                        <p:strVal val="visible"/>
                                      </p:to>
                                    </p:set>
                                    <p:animEffect transition="in" filter="wipe(left)">
                                      <p:cBhvr>
                                        <p:cTn id="44" dur="500"/>
                                        <p:tgtEl>
                                          <p:spTgt spid="50">
                                            <p:txEl>
                                              <p:pRg st="2" end="2"/>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50">
                                            <p:txEl>
                                              <p:pRg st="3" end="3"/>
                                            </p:txEl>
                                          </p:spTgt>
                                        </p:tgtEl>
                                        <p:attrNameLst>
                                          <p:attrName>style.visibility</p:attrName>
                                        </p:attrNameLst>
                                      </p:cBhvr>
                                      <p:to>
                                        <p:strVal val="visible"/>
                                      </p:to>
                                    </p:set>
                                    <p:animEffect transition="in" filter="wipe(left)">
                                      <p:cBhvr>
                                        <p:cTn id="47" dur="500"/>
                                        <p:tgtEl>
                                          <p:spTgt spid="50">
                                            <p:txEl>
                                              <p:pRg st="3" end="3"/>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50">
                                            <p:txEl>
                                              <p:pRg st="4" end="4"/>
                                            </p:txEl>
                                          </p:spTgt>
                                        </p:tgtEl>
                                        <p:attrNameLst>
                                          <p:attrName>style.visibility</p:attrName>
                                        </p:attrNameLst>
                                      </p:cBhvr>
                                      <p:to>
                                        <p:strVal val="visible"/>
                                      </p:to>
                                    </p:set>
                                    <p:animEffect transition="in" filter="wipe(left)">
                                      <p:cBhvr>
                                        <p:cTn id="50" dur="500"/>
                                        <p:tgtEl>
                                          <p:spTgt spid="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Encounters with a sea monster</a:t>
            </a:r>
          </a:p>
        </p:txBody>
      </p:sp>
      <p:sp>
        <p:nvSpPr>
          <p:cNvPr id="2" name="矩形 1">
            <a:extLst>
              <a:ext uri="{FF2B5EF4-FFF2-40B4-BE49-F238E27FC236}">
                <a16:creationId xmlns:a16="http://schemas.microsoft.com/office/drawing/2014/main" id="{25E96E61-4891-4FD5-B4B6-DCB2320010F4}"/>
              </a:ext>
            </a:extLst>
          </p:cNvPr>
          <p:cNvSpPr/>
          <p:nvPr/>
        </p:nvSpPr>
        <p:spPr>
          <a:xfrm>
            <a:off x="308448" y="708335"/>
            <a:ext cx="8511944" cy="4947508"/>
          </a:xfrm>
          <a:prstGeom prst="rect">
            <a:avLst/>
          </a:prstGeom>
        </p:spPr>
        <p:txBody>
          <a:bodyPr wrap="square">
            <a:spAutoFit/>
          </a:bodyPr>
          <a:lstStyle/>
          <a:p>
            <a:pPr>
              <a:spcBef>
                <a:spcPts val="300"/>
              </a:spcBef>
            </a:pPr>
            <a:r>
              <a:rPr lang="en-US" altLang="zh-TW" sz="1600" b="1" i="1" dirty="0">
                <a:solidFill>
                  <a:schemeClr val="accent1">
                    <a:lumMod val="75000"/>
                  </a:schemeClr>
                </a:solidFill>
                <a:latin typeface="Calibri" panose="020F0502020204030204" pitchFamily="34" charset="0"/>
              </a:rPr>
              <a:t>Part 1</a:t>
            </a:r>
          </a:p>
          <a:p>
            <a:pPr>
              <a:spcBef>
                <a:spcPts val="300"/>
              </a:spcBef>
            </a:pPr>
            <a:r>
              <a:rPr lang="en-US" altLang="zh-TW" sz="1600" b="1" i="1" dirty="0">
                <a:solidFill>
                  <a:schemeClr val="accent1">
                    <a:lumMod val="75000"/>
                  </a:schemeClr>
                </a:solidFill>
                <a:latin typeface="Calibri" panose="020F0502020204030204" pitchFamily="34" charset="0"/>
              </a:rPr>
              <a:t>0.00–0.51 	Bob Iverson</a:t>
            </a:r>
            <a:r>
              <a:rPr lang="en-US" altLang="zh-TW" sz="1600" dirty="0">
                <a:solidFill>
                  <a:schemeClr val="accent1">
                    <a:lumMod val="75000"/>
                  </a:schemeClr>
                </a:solidFill>
                <a:latin typeface="Calibri" panose="020F0502020204030204" pitchFamily="34" charset="0"/>
              </a:rPr>
              <a:t>  In August of 1997 I was sitting there, just looking out over the water. The water was absolutely dead flat calm, even calmer than it is now. All of a sudden three or four humps came up and then they went down and then they were up and then they were down. That caught my attention. Then I saw it two or three hundred yards up towards the green buoy there and that’s what really made me wonder what it was because of the speed going from that point to that point. And it was gone.</a:t>
            </a:r>
          </a:p>
          <a:p>
            <a:pPr>
              <a:spcBef>
                <a:spcPts val="300"/>
              </a:spcBef>
            </a:pPr>
            <a:endParaRPr lang="en-US" altLang="zh-TW" sz="1600" dirty="0">
              <a:solidFill>
                <a:schemeClr val="accent1">
                  <a:lumMod val="75000"/>
                </a:schemeClr>
              </a:solidFill>
              <a:latin typeface="Calibri" panose="020F0502020204030204" pitchFamily="34" charset="0"/>
            </a:endParaRPr>
          </a:p>
          <a:p>
            <a:pPr>
              <a:spcBef>
                <a:spcPts val="300"/>
              </a:spcBef>
            </a:pPr>
            <a:r>
              <a:rPr lang="en-US" altLang="zh-TW" sz="1600" b="1" i="1" dirty="0">
                <a:solidFill>
                  <a:schemeClr val="accent1">
                    <a:lumMod val="75000"/>
                  </a:schemeClr>
                </a:solidFill>
                <a:latin typeface="Calibri" panose="020F0502020204030204" pitchFamily="34" charset="0"/>
              </a:rPr>
              <a:t>Part 2</a:t>
            </a:r>
          </a:p>
          <a:p>
            <a:pPr>
              <a:spcBef>
                <a:spcPts val="600"/>
              </a:spcBef>
              <a:tabLst>
                <a:tab pos="360363" algn="l"/>
              </a:tabLst>
            </a:pPr>
            <a:r>
              <a:rPr lang="en-US" altLang="zh-TW" sz="1600" b="1" i="1" dirty="0">
                <a:solidFill>
                  <a:schemeClr val="accent1">
                    <a:lumMod val="75000"/>
                  </a:schemeClr>
                </a:solidFill>
                <a:latin typeface="Calibri" panose="020F0502020204030204" pitchFamily="34" charset="0"/>
              </a:rPr>
              <a:t>0.52–0.59 	Narrator  </a:t>
            </a:r>
            <a:r>
              <a:rPr lang="en-US" altLang="zh-TW" sz="1600" dirty="0">
                <a:solidFill>
                  <a:schemeClr val="accent1">
                    <a:lumMod val="75000"/>
                  </a:schemeClr>
                </a:solidFill>
                <a:latin typeface="Calibri" panose="020F0502020204030204" pitchFamily="34" charset="0"/>
              </a:rPr>
              <a:t>Seven</a:t>
            </a:r>
            <a:r>
              <a:rPr lang="en-US" altLang="zh-TW" sz="1600" b="1" i="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years later only seven miles away, another unlikely monster spotter was on her sundeck.</a:t>
            </a:r>
          </a:p>
          <a:p>
            <a:pPr>
              <a:spcBef>
                <a:spcPts val="600"/>
              </a:spcBef>
            </a:pPr>
            <a:r>
              <a:rPr lang="en-US" altLang="zh-TW" sz="1600" b="1" i="1" dirty="0">
                <a:solidFill>
                  <a:schemeClr val="accent1">
                    <a:lumMod val="75000"/>
                  </a:schemeClr>
                </a:solidFill>
                <a:latin typeface="Calibri" panose="020F0502020204030204" pitchFamily="34" charset="0"/>
              </a:rPr>
              <a:t>1.00–1.37 	Marjory Neal  </a:t>
            </a:r>
            <a:r>
              <a:rPr lang="en-US" altLang="zh-TW" sz="1600" dirty="0">
                <a:solidFill>
                  <a:schemeClr val="accent1">
                    <a:lumMod val="75000"/>
                  </a:schemeClr>
                </a:solidFill>
                <a:latin typeface="Calibri" panose="020F0502020204030204" pitchFamily="34" charset="0"/>
              </a:rPr>
              <a:t>It happened, I would say, anywhere between twenty and thirty feet behind the mooring buoy, that’s when I first saw it. It went right across my view and then all of a sudden it went down. But there was nothing else out here and it left this massive wake. </a:t>
            </a:r>
          </a:p>
          <a:p>
            <a:pPr>
              <a:spcBef>
                <a:spcPts val="600"/>
              </a:spcBef>
            </a:pPr>
            <a:r>
              <a:rPr lang="en-US" altLang="zh-TW" sz="1600" dirty="0">
                <a:solidFill>
                  <a:schemeClr val="accent1">
                    <a:lumMod val="75000"/>
                  </a:schemeClr>
                </a:solidFill>
                <a:latin typeface="Calibri" panose="020F0502020204030204" pitchFamily="34" charset="0"/>
              </a:rPr>
              <a:t>I knew I wasn’t dreaming when I saw the wake. It took up the total view that we can see from our deck.</a:t>
            </a:r>
          </a:p>
          <a:p>
            <a:pPr>
              <a:spcBef>
                <a:spcPts val="600"/>
              </a:spcBef>
            </a:pPr>
            <a:r>
              <a:rPr lang="en-US" altLang="zh-TW" sz="1600" b="1" i="1" dirty="0">
                <a:solidFill>
                  <a:schemeClr val="accent1">
                    <a:lumMod val="75000"/>
                  </a:schemeClr>
                </a:solidFill>
                <a:latin typeface="Calibri" panose="020F0502020204030204" pitchFamily="34" charset="0"/>
              </a:rPr>
              <a:t>1.39–1.49 	Narrator </a:t>
            </a:r>
            <a:r>
              <a:rPr lang="en-US" altLang="zh-TW" sz="1600" dirty="0">
                <a:solidFill>
                  <a:schemeClr val="accent1">
                    <a:lumMod val="75000"/>
                  </a:schemeClr>
                </a:solidFill>
                <a:latin typeface="Calibri" panose="020F0502020204030204" pitchFamily="34" charset="0"/>
              </a:rPr>
              <a:t> A few miles east and twenty years before, another encounter. And this time at point blank range.</a:t>
            </a:r>
          </a:p>
        </p:txBody>
      </p:sp>
      <p:pic>
        <p:nvPicPr>
          <p:cNvPr id="6" name="Picture 2">
            <a:hlinkClick r:id="rId2" action="ppaction://hlinkfile"/>
          </p:cNvPr>
          <p:cNvPicPr>
            <a:picLocks noChangeAspect="1" noChangeArrowheads="1"/>
          </p:cNvPicPr>
          <p:nvPr/>
        </p:nvPicPr>
        <p:blipFill>
          <a:blip r:embed="rId3" cstate="print"/>
          <a:srcRect/>
          <a:stretch>
            <a:fillRect/>
          </a:stretch>
        </p:blipFill>
        <p:spPr bwMode="auto">
          <a:xfrm>
            <a:off x="5382233" y="305921"/>
            <a:ext cx="812571" cy="216000"/>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Encounters with a sea monster</a:t>
            </a:r>
          </a:p>
        </p:txBody>
      </p:sp>
      <p:sp>
        <p:nvSpPr>
          <p:cNvPr id="2" name="矩形 1">
            <a:extLst>
              <a:ext uri="{FF2B5EF4-FFF2-40B4-BE49-F238E27FC236}">
                <a16:creationId xmlns:a16="http://schemas.microsoft.com/office/drawing/2014/main" id="{25E96E61-4891-4FD5-B4B6-DCB2320010F4}"/>
              </a:ext>
            </a:extLst>
          </p:cNvPr>
          <p:cNvSpPr/>
          <p:nvPr/>
        </p:nvSpPr>
        <p:spPr>
          <a:xfrm>
            <a:off x="308448" y="708335"/>
            <a:ext cx="8511944" cy="2215991"/>
          </a:xfrm>
          <a:prstGeom prst="rect">
            <a:avLst/>
          </a:prstGeom>
        </p:spPr>
        <p:txBody>
          <a:bodyPr wrap="square">
            <a:spAutoFit/>
          </a:bodyPr>
          <a:lstStyle/>
          <a:p>
            <a:r>
              <a:rPr lang="en-US" altLang="zh-TW" sz="1600" b="1" i="1" dirty="0">
                <a:solidFill>
                  <a:schemeClr val="accent1">
                    <a:lumMod val="75000"/>
                  </a:schemeClr>
                </a:solidFill>
                <a:latin typeface="Calibri" panose="020F0502020204030204" pitchFamily="34" charset="0"/>
              </a:rPr>
              <a:t>1.50–2.40 	Richard Smith  </a:t>
            </a:r>
            <a:r>
              <a:rPr lang="en-US" altLang="zh-TW" sz="1600" dirty="0">
                <a:solidFill>
                  <a:schemeClr val="accent1">
                    <a:lumMod val="75000"/>
                  </a:schemeClr>
                </a:solidFill>
                <a:latin typeface="Calibri" panose="020F0502020204030204" pitchFamily="34" charset="0"/>
              </a:rPr>
              <a:t>It was March and it was a nice clear day, so I came out here with a friend visiting.</a:t>
            </a:r>
          </a:p>
          <a:p>
            <a:pPr>
              <a:spcBef>
                <a:spcPts val="600"/>
              </a:spcBef>
            </a:pPr>
            <a:r>
              <a:rPr lang="en-US" altLang="zh-TW" sz="1600" dirty="0">
                <a:solidFill>
                  <a:schemeClr val="accent1">
                    <a:lumMod val="75000"/>
                  </a:schemeClr>
                </a:solidFill>
                <a:latin typeface="Calibri" panose="020F0502020204030204" pitchFamily="34" charset="0"/>
              </a:rPr>
              <a:t>As we were going out, there were two humps in the water. So I headed off towards it and it submerged. I judged roughly where it had disappeared, turned the motor off and let it coast towards it. And while we still, while we were moving, it came up again, two humps in the water like tractor </a:t>
            </a:r>
            <a:r>
              <a:rPr lang="en-US" altLang="zh-TW" sz="1600" dirty="0" err="1">
                <a:solidFill>
                  <a:schemeClr val="accent1">
                    <a:lumMod val="75000"/>
                  </a:schemeClr>
                </a:solidFill>
                <a:latin typeface="Calibri" panose="020F0502020204030204" pitchFamily="34" charset="0"/>
              </a:rPr>
              <a:t>tyres</a:t>
            </a:r>
            <a:r>
              <a:rPr lang="en-US" altLang="zh-TW" sz="1600" dirty="0">
                <a:solidFill>
                  <a:schemeClr val="accent1">
                    <a:lumMod val="75000"/>
                  </a:schemeClr>
                </a:solidFill>
                <a:latin typeface="Calibri" panose="020F0502020204030204" pitchFamily="34" charset="0"/>
              </a:rPr>
              <a:t>. We could have touched the thing we were so close.</a:t>
            </a:r>
          </a:p>
          <a:p>
            <a:pPr>
              <a:spcBef>
                <a:spcPts val="600"/>
              </a:spcBef>
            </a:pPr>
            <a:r>
              <a:rPr lang="en-US" altLang="zh-TW" sz="1600" b="1" i="1" dirty="0">
                <a:solidFill>
                  <a:schemeClr val="accent1">
                    <a:lumMod val="75000"/>
                  </a:schemeClr>
                </a:solidFill>
                <a:latin typeface="Calibri" panose="020F0502020204030204" pitchFamily="34" charset="0"/>
              </a:rPr>
              <a:t>2.41–2.53 	Narrator  </a:t>
            </a:r>
            <a:r>
              <a:rPr lang="en-US" altLang="zh-TW" sz="1600" dirty="0">
                <a:solidFill>
                  <a:schemeClr val="accent1">
                    <a:lumMod val="75000"/>
                  </a:schemeClr>
                </a:solidFill>
                <a:latin typeface="Calibri" panose="020F0502020204030204" pitchFamily="34" charset="0"/>
              </a:rPr>
              <a:t>Three upstanding citizens, three remarkable stories. But are there more plausible explanations before we cry Sea Monster?</a:t>
            </a:r>
          </a:p>
        </p:txBody>
      </p:sp>
      <p:pic>
        <p:nvPicPr>
          <p:cNvPr id="6" name="Picture 2">
            <a:hlinkClick r:id="rId2" action="ppaction://hlinkfile"/>
          </p:cNvPr>
          <p:cNvPicPr>
            <a:picLocks noChangeAspect="1" noChangeArrowheads="1"/>
          </p:cNvPicPr>
          <p:nvPr/>
        </p:nvPicPr>
        <p:blipFill>
          <a:blip r:embed="rId3" cstate="print"/>
          <a:srcRect/>
          <a:stretch>
            <a:fillRect/>
          </a:stretch>
        </p:blipFill>
        <p:spPr bwMode="auto">
          <a:xfrm>
            <a:off x="5382232" y="318052"/>
            <a:ext cx="812572" cy="216000"/>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After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6f-p. 79</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D1D3F396-A76A-41D7-9F59-25D387522DE3}"/>
              </a:ext>
            </a:extLst>
          </p:cNvPr>
          <p:cNvSpPr/>
          <p:nvPr/>
        </p:nvSpPr>
        <p:spPr>
          <a:xfrm>
            <a:off x="310552" y="924675"/>
            <a:ext cx="848349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groups of three. Read what the reporter says at the end of the video. Discuss your ideas for possible explanations.</a:t>
            </a:r>
            <a:endParaRPr lang="zh-TW" altLang="en-US" sz="2000" dirty="0">
              <a:latin typeface="Calibri" panose="020F0502020204030204" pitchFamily="34" charset="0"/>
            </a:endParaRPr>
          </a:p>
        </p:txBody>
      </p:sp>
      <p:sp>
        <p:nvSpPr>
          <p:cNvPr id="7" name="矩形 6">
            <a:extLst>
              <a:ext uri="{FF2B5EF4-FFF2-40B4-BE49-F238E27FC236}">
                <a16:creationId xmlns:a16="http://schemas.microsoft.com/office/drawing/2014/main" id="{3F97F011-453E-4446-A1BE-DCC2127720FC}"/>
              </a:ext>
            </a:extLst>
          </p:cNvPr>
          <p:cNvSpPr/>
          <p:nvPr/>
        </p:nvSpPr>
        <p:spPr>
          <a:xfrm>
            <a:off x="742539" y="1672363"/>
            <a:ext cx="7778891" cy="707886"/>
          </a:xfrm>
          <a:prstGeom prst="rect">
            <a:avLst/>
          </a:prstGeom>
        </p:spPr>
        <p:txBody>
          <a:bodyPr wrap="square">
            <a:spAutoFit/>
          </a:bodyPr>
          <a:lstStyle/>
          <a:p>
            <a:pPr>
              <a:spcBef>
                <a:spcPts val="600"/>
              </a:spcBef>
            </a:pPr>
            <a:r>
              <a:rPr lang="en-US" altLang="zh-TW" sz="2000" dirty="0">
                <a:latin typeface="Calibri" panose="020F0502020204030204" pitchFamily="34" charset="0"/>
              </a:rPr>
              <a:t>‘… three remarkable stories, but are there more plausible explanations before we cry “sea monster”?’</a:t>
            </a:r>
          </a:p>
        </p:txBody>
      </p:sp>
      <p:sp>
        <p:nvSpPr>
          <p:cNvPr id="11" name="矩形 10">
            <a:extLst>
              <a:ext uri="{FF2B5EF4-FFF2-40B4-BE49-F238E27FC236}">
                <a16:creationId xmlns:a16="http://schemas.microsoft.com/office/drawing/2014/main" id="{D1799DF0-601D-46F7-9C2A-5FF8AF210862}"/>
              </a:ext>
            </a:extLst>
          </p:cNvPr>
          <p:cNvSpPr/>
          <p:nvPr/>
        </p:nvSpPr>
        <p:spPr>
          <a:xfrm>
            <a:off x="507071" y="2717251"/>
            <a:ext cx="8286971" cy="2385268"/>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Plausible explanations for ‘Nessie’: an unusually large eel (long, snake-like fish), the wake of a large bird taking off from the water, a Greenland shark, smaller animals such as otters seen in such a way that they look bigger, misshapen trees in the water, a mirage or optical effect on the water, gases coming from the water, a hoax (there have definitely been hoaxes – perhaps local people have tried to attract tourists by making a hoax Nessie and photographing it)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85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6f-p. 79</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ED95DAA3-A7CC-4E22-BB72-CA9F13785BD5}"/>
              </a:ext>
            </a:extLst>
          </p:cNvPr>
          <p:cNvSpPr/>
          <p:nvPr/>
        </p:nvSpPr>
        <p:spPr>
          <a:xfrm>
            <a:off x="304793" y="264787"/>
            <a:ext cx="8489133" cy="400110"/>
          </a:xfrm>
          <a:prstGeom prst="rect">
            <a:avLst/>
          </a:prstGeom>
        </p:spPr>
        <p:txBody>
          <a:bodyPr wrap="square">
            <a:spAutoFit/>
          </a:bodyPr>
          <a:lstStyle/>
          <a:p>
            <a:pPr marL="358775" indent="-358775"/>
            <a:r>
              <a:rPr lang="en-US" altLang="zh-TW" sz="2000" b="1" dirty="0">
                <a:solidFill>
                  <a:srgbClr val="E60000"/>
                </a:solidFill>
                <a:latin typeface="Calibri" panose="020F0502020204030204" pitchFamily="34" charset="0"/>
              </a:rPr>
              <a:t>8 	Vocabulary</a:t>
            </a:r>
            <a:r>
              <a:rPr lang="en-US" altLang="zh-TW" sz="2000" b="1" dirty="0"/>
              <a:t> </a:t>
            </a:r>
            <a:r>
              <a:rPr lang="en-US" altLang="zh-TW" sz="2000" b="1" dirty="0">
                <a:solidFill>
                  <a:srgbClr val="E60000"/>
                </a:solidFill>
                <a:latin typeface="Calibri" panose="020F0502020204030204" pitchFamily="34" charset="0"/>
              </a:rPr>
              <a:t>in context</a:t>
            </a:r>
          </a:p>
        </p:txBody>
      </p:sp>
      <p:sp>
        <p:nvSpPr>
          <p:cNvPr id="13" name="矩形 12">
            <a:extLst>
              <a:ext uri="{FF2B5EF4-FFF2-40B4-BE49-F238E27FC236}">
                <a16:creationId xmlns:a16="http://schemas.microsoft.com/office/drawing/2014/main" id="{254F8CF1-C768-4165-B7F9-10E3ED68027D}"/>
              </a:ext>
            </a:extLst>
          </p:cNvPr>
          <p:cNvSpPr/>
          <p:nvPr/>
        </p:nvSpPr>
        <p:spPr>
          <a:xfrm>
            <a:off x="304909" y="757065"/>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Watch the clips from the video. Choose the correct meaning of the words and phrases.</a:t>
            </a:r>
            <a:endParaRPr lang="zh-TW" altLang="en-US" sz="2000" dirty="0">
              <a:latin typeface="Calibri" panose="020F0502020204030204" pitchFamily="34" charset="0"/>
            </a:endParaRPr>
          </a:p>
        </p:txBody>
      </p:sp>
      <p:sp>
        <p:nvSpPr>
          <p:cNvPr id="14" name="矩形 13">
            <a:extLst>
              <a:ext uri="{FF2B5EF4-FFF2-40B4-BE49-F238E27FC236}">
                <a16:creationId xmlns:a16="http://schemas.microsoft.com/office/drawing/2014/main" id="{254F8CF1-C768-4165-B7F9-10E3ED68027D}"/>
              </a:ext>
            </a:extLst>
          </p:cNvPr>
          <p:cNvSpPr/>
          <p:nvPr/>
        </p:nvSpPr>
        <p:spPr>
          <a:xfrm>
            <a:off x="295182" y="1663850"/>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Complete the sentences in your own words. Then work in pairs and compare your sentences.</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id="{5A47B730-79AD-40DC-90D2-1F2B9DAE9E40}"/>
              </a:ext>
            </a:extLst>
          </p:cNvPr>
          <p:cNvSpPr/>
          <p:nvPr/>
        </p:nvSpPr>
        <p:spPr>
          <a:xfrm>
            <a:off x="658082" y="2408322"/>
            <a:ext cx="8069856" cy="1554272"/>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rPr>
              <a:t>1 	I was on my way to class once when all of a sudden …</a:t>
            </a:r>
          </a:p>
          <a:p>
            <a:pPr marL="360363" indent="-360363">
              <a:spcBef>
                <a:spcPts val="600"/>
              </a:spcBef>
            </a:pPr>
            <a:r>
              <a:rPr lang="en-US" altLang="zh-TW" sz="2000" dirty="0">
                <a:latin typeface="Calibri" panose="020F0502020204030204" pitchFamily="34" charset="0"/>
              </a:rPr>
              <a:t>2 	Sometimes when I watch TV, I wonder …</a:t>
            </a:r>
          </a:p>
          <a:p>
            <a:pPr marL="360363" indent="-360363">
              <a:spcBef>
                <a:spcPts val="600"/>
              </a:spcBef>
            </a:pPr>
            <a:r>
              <a:rPr lang="en-US" altLang="zh-TW" sz="2000" dirty="0">
                <a:latin typeface="Calibri" panose="020F0502020204030204" pitchFamily="34" charset="0"/>
              </a:rPr>
              <a:t>3 	I spend anywhere between … hours studying English each week.</a:t>
            </a:r>
          </a:p>
          <a:p>
            <a:pPr marL="360363" indent="-360363">
              <a:spcBef>
                <a:spcPts val="600"/>
              </a:spcBef>
            </a:pPr>
            <a:r>
              <a:rPr lang="en-US" altLang="zh-TW" sz="2000" dirty="0">
                <a:latin typeface="Calibri" panose="020F0502020204030204" pitchFamily="34" charset="0"/>
              </a:rPr>
              <a:t>4 	A news story about ... caught my attention last week. </a:t>
            </a:r>
            <a:endParaRPr lang="zh-TW" altLang="en-US" sz="2000" dirty="0">
              <a:latin typeface="Calibri" panose="020F0502020204030204" pitchFamily="34" charset="0"/>
            </a:endParaRPr>
          </a:p>
        </p:txBody>
      </p:sp>
      <p:pic>
        <p:nvPicPr>
          <p:cNvPr id="15362" name="Picture 2">
            <a:hlinkClick r:id="rId2" action="ppaction://hlinkfile"/>
          </p:cNvPr>
          <p:cNvPicPr>
            <a:picLocks noChangeAspect="1" noChangeArrowheads="1"/>
          </p:cNvPicPr>
          <p:nvPr/>
        </p:nvPicPr>
        <p:blipFill>
          <a:blip r:embed="rId3" cstate="print"/>
          <a:srcRect/>
          <a:stretch>
            <a:fillRect/>
          </a:stretch>
        </p:blipFill>
        <p:spPr bwMode="auto">
          <a:xfrm>
            <a:off x="1714642" y="1162530"/>
            <a:ext cx="885600" cy="216000"/>
          </a:xfrm>
          <a:prstGeom prst="rect">
            <a:avLst/>
          </a:prstGeom>
          <a:noFill/>
          <a:ln w="9525">
            <a:noFill/>
            <a:miter lim="800000"/>
            <a:headEnd/>
            <a:tailEnd/>
          </a:ln>
        </p:spPr>
      </p:pic>
      <p:sp>
        <p:nvSpPr>
          <p:cNvPr id="11" name="矩形 10">
            <a:extLst>
              <a:ext uri="{FF2B5EF4-FFF2-40B4-BE49-F238E27FC236}">
                <a16:creationId xmlns:a16="http://schemas.microsoft.com/office/drawing/2014/main" id="{5D5BA228-5DF7-45CD-B87F-7B9CA5AD4A84}"/>
              </a:ext>
            </a:extLst>
          </p:cNvPr>
          <p:cNvSpPr/>
          <p:nvPr/>
        </p:nvSpPr>
        <p:spPr>
          <a:xfrm>
            <a:off x="1292087" y="3990720"/>
            <a:ext cx="7435851" cy="2462213"/>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EXAMPLE ANSWERS</a:t>
            </a:r>
          </a:p>
          <a:p>
            <a:pPr marL="360363" indent="-360363">
              <a:spcBef>
                <a:spcPts val="300"/>
              </a:spcBef>
            </a:pPr>
            <a:r>
              <a:rPr lang="en-US" altLang="zh-TW" b="1" dirty="0">
                <a:solidFill>
                  <a:srgbClr val="FF0066"/>
                </a:solidFill>
                <a:latin typeface="Segoe Print" panose="02000600000000000000" pitchFamily="2" charset="0"/>
              </a:rPr>
              <a:t>1 	I was on my way to class once when all of a sudden </a:t>
            </a:r>
            <a:r>
              <a:rPr lang="en-US" altLang="zh-TW" b="1" i="1" dirty="0">
                <a:solidFill>
                  <a:srgbClr val="FF0066"/>
                </a:solidFill>
                <a:latin typeface="Segoe Print" panose="02000600000000000000" pitchFamily="2" charset="0"/>
              </a:rPr>
              <a:t>it started to rain / I fell over.</a:t>
            </a:r>
          </a:p>
          <a:p>
            <a:pPr marL="360363" indent="-360363">
              <a:spcBef>
                <a:spcPts val="300"/>
              </a:spcBef>
            </a:pPr>
            <a:r>
              <a:rPr lang="en-US" altLang="zh-TW" b="1" dirty="0">
                <a:solidFill>
                  <a:srgbClr val="FF0066"/>
                </a:solidFill>
                <a:latin typeface="Segoe Print" panose="02000600000000000000" pitchFamily="2" charset="0"/>
              </a:rPr>
              <a:t>2 	Sometimes when I watch TV, I wonder </a:t>
            </a:r>
            <a:r>
              <a:rPr lang="en-US" altLang="zh-TW" b="1" i="1" dirty="0">
                <a:solidFill>
                  <a:srgbClr val="FF0066"/>
                </a:solidFill>
                <a:latin typeface="Segoe Print" panose="02000600000000000000" pitchFamily="2" charset="0"/>
              </a:rPr>
              <a:t>what is happening to the world / whether there isn’t anything better to do.</a:t>
            </a:r>
          </a:p>
          <a:p>
            <a:pPr marL="360363" indent="-360363">
              <a:spcBef>
                <a:spcPts val="300"/>
              </a:spcBef>
            </a:pPr>
            <a:r>
              <a:rPr lang="en-US" altLang="zh-TW" b="1" dirty="0">
                <a:solidFill>
                  <a:srgbClr val="FF0066"/>
                </a:solidFill>
                <a:latin typeface="Segoe Print" panose="02000600000000000000" pitchFamily="2" charset="0"/>
              </a:rPr>
              <a:t>3 	I spend anywhere between </a:t>
            </a:r>
            <a:r>
              <a:rPr lang="en-US" altLang="zh-TW" b="1" i="1" dirty="0">
                <a:solidFill>
                  <a:srgbClr val="FF0066"/>
                </a:solidFill>
                <a:latin typeface="Segoe Print" panose="02000600000000000000" pitchFamily="2" charset="0"/>
              </a:rPr>
              <a:t>10 to 12 / 13 to 82 </a:t>
            </a:r>
            <a:r>
              <a:rPr lang="en-US" altLang="zh-TW" b="1" dirty="0">
                <a:solidFill>
                  <a:srgbClr val="FF0066"/>
                </a:solidFill>
                <a:latin typeface="Segoe Print" panose="02000600000000000000" pitchFamily="2" charset="0"/>
              </a:rPr>
              <a:t>hours studying English each week.</a:t>
            </a:r>
          </a:p>
          <a:p>
            <a:pPr marL="360363" indent="-360363">
              <a:spcBef>
                <a:spcPts val="300"/>
              </a:spcBef>
            </a:pPr>
            <a:r>
              <a:rPr lang="en-US" altLang="zh-TW" b="1" dirty="0">
                <a:solidFill>
                  <a:srgbClr val="FF0066"/>
                </a:solidFill>
                <a:latin typeface="Segoe Print" panose="02000600000000000000" pitchFamily="2" charset="0"/>
              </a:rPr>
              <a:t>4 	Students' own ideas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87499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left)">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71931"/>
            <a:ext cx="8206323"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6a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Flexible thinking</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27084" y="1776184"/>
            <a:ext cx="3718142"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Do you like doing puzzles? Read the puzzle and try to find the answer.</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70</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 and reading</a:t>
            </a:r>
            <a:endParaRPr lang="zh-TW" altLang="en-US" sz="3200" b="1" dirty="0">
              <a:solidFill>
                <a:srgbClr val="E60000"/>
              </a:solidFill>
              <a:latin typeface="Calibri" panose="020F0502020204030204" pitchFamily="34" charset="0"/>
            </a:endParaRPr>
          </a:p>
        </p:txBody>
      </p:sp>
      <p:sp>
        <p:nvSpPr>
          <p:cNvPr id="23" name="矩形 22">
            <a:extLst>
              <a:ext uri="{FF2B5EF4-FFF2-40B4-BE49-F238E27FC236}">
                <a16:creationId xmlns:a16="http://schemas.microsoft.com/office/drawing/2014/main" id="{4FD9D888-1D2A-4AAC-84ED-ED3A445FB57D}"/>
              </a:ext>
            </a:extLst>
          </p:cNvPr>
          <p:cNvSpPr/>
          <p:nvPr/>
        </p:nvSpPr>
        <p:spPr>
          <a:xfrm>
            <a:off x="327084" y="3550929"/>
            <a:ext cx="3598874" cy="1938992"/>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Compare your ideas for the candle puzzle with another pair. Then turn to </a:t>
            </a:r>
            <a:r>
              <a:rPr lang="en-US" altLang="zh-TW" sz="2000" dirty="0">
                <a:latin typeface="Calibri" panose="020F0502020204030204" pitchFamily="34" charset="0"/>
                <a:cs typeface="Calibri" panose="020F0502020204030204" pitchFamily="34" charset="0"/>
                <a:hlinkClick r:id="rId3" action="ppaction://hlinksldjump"/>
              </a:rPr>
              <a:t>page 155 </a:t>
            </a:r>
            <a:r>
              <a:rPr lang="en-US" altLang="zh-TW" sz="2000" dirty="0">
                <a:latin typeface="Calibri" panose="020F0502020204030204" pitchFamily="34" charset="0"/>
                <a:cs typeface="Calibri" panose="020F0502020204030204" pitchFamily="34" charset="0"/>
              </a:rPr>
              <a:t>to find out the answer to the puzzle. Was it easy or difficult to work out?</a:t>
            </a:r>
            <a:endParaRPr lang="zh-TW" altLang="en-US" sz="2000" dirty="0">
              <a:latin typeface="Calibri" panose="020F0502020204030204" pitchFamily="34" charset="0"/>
              <a:cs typeface="Calibri" panose="020F0502020204030204" pitchFamily="34" charset="0"/>
            </a:endParaRPr>
          </a:p>
        </p:txBody>
      </p:sp>
      <p:sp>
        <p:nvSpPr>
          <p:cNvPr id="26" name="矩形 25">
            <a:extLst>
              <a:ext uri="{FF2B5EF4-FFF2-40B4-BE49-F238E27FC236}">
                <a16:creationId xmlns:a16="http://schemas.microsoft.com/office/drawing/2014/main" id="{76E68D4F-6CCD-4F32-AA9F-C69102300207}"/>
              </a:ext>
            </a:extLst>
          </p:cNvPr>
          <p:cNvSpPr/>
          <p:nvPr/>
        </p:nvSpPr>
        <p:spPr>
          <a:xfrm>
            <a:off x="684871" y="5635021"/>
            <a:ext cx="577514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refer to Student’s Book </a:t>
            </a:r>
            <a:r>
              <a:rPr lang="en-US" altLang="zh-TW" b="1" dirty="0">
                <a:solidFill>
                  <a:srgbClr val="FF0066"/>
                </a:solidFill>
                <a:latin typeface="Segoe Print" panose="02000600000000000000" pitchFamily="2" charset="0"/>
                <a:hlinkClick r:id="rId3" action="ppaction://hlinksldjump"/>
              </a:rPr>
              <a:t>page 155</a:t>
            </a:r>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pic>
        <p:nvPicPr>
          <p:cNvPr id="5122" name="Picture 2"/>
          <p:cNvPicPr>
            <a:picLocks noChangeAspect="1" noChangeArrowheads="1"/>
          </p:cNvPicPr>
          <p:nvPr/>
        </p:nvPicPr>
        <p:blipFill>
          <a:blip r:embed="rId4" cstate="print"/>
          <a:srcRect/>
          <a:stretch>
            <a:fillRect/>
          </a:stretch>
        </p:blipFill>
        <p:spPr bwMode="auto">
          <a:xfrm>
            <a:off x="3902784" y="1867019"/>
            <a:ext cx="5242900" cy="3622902"/>
          </a:xfrm>
          <a:prstGeom prst="rect">
            <a:avLst/>
          </a:prstGeom>
          <a:noFill/>
          <a:ln w="9525">
            <a:noFill/>
            <a:miter lim="800000"/>
            <a:headEnd/>
            <a:tailEnd/>
          </a:ln>
        </p:spPr>
      </p:pic>
    </p:spTree>
    <p:extLst>
      <p:ext uri="{BB962C8B-B14F-4D97-AF65-F5344CB8AC3E}">
        <p14:creationId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Encounters with a sea monster</a:t>
            </a:r>
          </a:p>
        </p:txBody>
      </p:sp>
      <p:sp>
        <p:nvSpPr>
          <p:cNvPr id="8" name="矩形 7">
            <a:extLst>
              <a:ext uri="{FF2B5EF4-FFF2-40B4-BE49-F238E27FC236}">
                <a16:creationId xmlns:a16="http://schemas.microsoft.com/office/drawing/2014/main" id="{08B57D5C-51D3-41AC-A989-3AB7EAB11B3A}"/>
              </a:ext>
            </a:extLst>
          </p:cNvPr>
          <p:cNvSpPr/>
          <p:nvPr/>
        </p:nvSpPr>
        <p:spPr>
          <a:xfrm>
            <a:off x="308448" y="717240"/>
            <a:ext cx="8511944" cy="5016758"/>
          </a:xfrm>
          <a:prstGeom prst="rect">
            <a:avLst/>
          </a:prstGeom>
        </p:spPr>
        <p:txBody>
          <a:bodyPr wrap="square">
            <a:spAutoFit/>
          </a:bodyPr>
          <a:lstStyle/>
          <a:p>
            <a:pPr marL="363538" indent="-363538"/>
            <a:r>
              <a:rPr lang="en-US" altLang="zh-TW" sz="1600" b="1" dirty="0">
                <a:solidFill>
                  <a:schemeClr val="accent1">
                    <a:lumMod val="75000"/>
                  </a:schemeClr>
                </a:solidFill>
                <a:latin typeface="Calibri" panose="020F0502020204030204" pitchFamily="34" charset="0"/>
              </a:rPr>
              <a:t>1</a:t>
            </a:r>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All of a sudden</a:t>
            </a:r>
            <a:r>
              <a:rPr lang="en-US" altLang="zh-TW" sz="1600" dirty="0">
                <a:solidFill>
                  <a:schemeClr val="accent1">
                    <a:lumMod val="75000"/>
                  </a:schemeClr>
                </a:solidFill>
                <a:latin typeface="Calibri" panose="020F0502020204030204" pitchFamily="34" charset="0"/>
              </a:rPr>
              <a:t>, these three or four humps came up ...</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at the same time</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 </a:t>
            </a:r>
            <a:r>
              <a:rPr lang="en-US" altLang="zh-TW" sz="1600" dirty="0">
                <a:solidFill>
                  <a:schemeClr val="accent1">
                    <a:lumMod val="75000"/>
                  </a:schemeClr>
                </a:solidFill>
                <a:latin typeface="Calibri" panose="020F0502020204030204" pitchFamily="34" charset="0"/>
              </a:rPr>
              <a:t> slowly and quietly</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a:t>
            </a:r>
            <a:r>
              <a:rPr lang="en-US" altLang="zh-TW" sz="1600" dirty="0">
                <a:solidFill>
                  <a:schemeClr val="accent1">
                    <a:lumMod val="75000"/>
                  </a:schemeClr>
                </a:solidFill>
                <a:latin typeface="Calibri" panose="020F0502020204030204" pitchFamily="34" charset="0"/>
              </a:rPr>
              <a:t>  very quickly, with no warning</a:t>
            </a:r>
          </a:p>
          <a:p>
            <a:pPr marL="363538" indent="-363538"/>
            <a:r>
              <a:rPr lang="en-US" altLang="zh-TW" sz="1600" b="1" dirty="0">
                <a:solidFill>
                  <a:schemeClr val="accent1">
                    <a:lumMod val="75000"/>
                  </a:schemeClr>
                </a:solidFill>
                <a:latin typeface="Calibri" panose="020F0502020204030204" pitchFamily="34" charset="0"/>
              </a:rPr>
              <a:t>2</a:t>
            </a:r>
            <a:r>
              <a:rPr lang="en-US" altLang="zh-TW" sz="1600" dirty="0">
                <a:solidFill>
                  <a:schemeClr val="accent1">
                    <a:lumMod val="75000"/>
                  </a:schemeClr>
                </a:solidFill>
                <a:latin typeface="Calibri" panose="020F0502020204030204" pitchFamily="34" charset="0"/>
              </a:rPr>
              <a:t>	 ... they were up and then they were down. </a:t>
            </a:r>
            <a:r>
              <a:rPr lang="en-US" altLang="zh-TW" sz="1600" b="1" dirty="0">
                <a:solidFill>
                  <a:schemeClr val="accent1">
                    <a:lumMod val="75000"/>
                  </a:schemeClr>
                </a:solidFill>
                <a:latin typeface="Calibri" panose="020F0502020204030204" pitchFamily="34" charset="0"/>
              </a:rPr>
              <a:t>That caught my attention.</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I didn’t understand.</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 </a:t>
            </a:r>
            <a:r>
              <a:rPr lang="en-US" altLang="zh-TW" sz="1600" dirty="0">
                <a:solidFill>
                  <a:schemeClr val="accent1">
                    <a:lumMod val="75000"/>
                  </a:schemeClr>
                </a:solidFill>
                <a:latin typeface="Calibri" panose="020F0502020204030204" pitchFamily="34" charset="0"/>
              </a:rPr>
              <a:t> I noticed it.</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 </a:t>
            </a:r>
            <a:r>
              <a:rPr lang="en-US" altLang="zh-TW" sz="1600" dirty="0">
                <a:solidFill>
                  <a:schemeClr val="accent1">
                    <a:lumMod val="75000"/>
                  </a:schemeClr>
                </a:solidFill>
                <a:latin typeface="Calibri" panose="020F0502020204030204" pitchFamily="34" charset="0"/>
              </a:rPr>
              <a:t> It looked at me.</a:t>
            </a:r>
          </a:p>
          <a:p>
            <a:pPr marL="363538" indent="-363538"/>
            <a:r>
              <a:rPr lang="en-US" altLang="zh-TW" sz="1600" b="1" dirty="0">
                <a:solidFill>
                  <a:schemeClr val="accent1">
                    <a:lumMod val="75000"/>
                  </a:schemeClr>
                </a:solidFill>
                <a:latin typeface="Calibri" panose="020F0502020204030204" pitchFamily="34" charset="0"/>
              </a:rPr>
              <a:t>3 </a:t>
            </a:r>
            <a:r>
              <a:rPr lang="en-US" altLang="zh-TW" sz="1600" dirty="0">
                <a:solidFill>
                  <a:schemeClr val="accent1">
                    <a:lumMod val="75000"/>
                  </a:schemeClr>
                </a:solidFill>
                <a:latin typeface="Calibri" panose="020F0502020204030204" pitchFamily="34" charset="0"/>
              </a:rPr>
              <a:t>	... that’s what really made me </a:t>
            </a:r>
            <a:r>
              <a:rPr lang="en-US" altLang="zh-TW" sz="1600" b="1" dirty="0">
                <a:solidFill>
                  <a:schemeClr val="accent1">
                    <a:lumMod val="75000"/>
                  </a:schemeClr>
                </a:solidFill>
                <a:latin typeface="Calibri" panose="020F0502020204030204" pitchFamily="34" charset="0"/>
              </a:rPr>
              <a:t>wonder what it was </a:t>
            </a:r>
            <a:r>
              <a:rPr lang="en-US" altLang="zh-TW" sz="1600" dirty="0">
                <a:solidFill>
                  <a:schemeClr val="accent1">
                    <a:lumMod val="75000"/>
                  </a:schemeClr>
                </a:solidFill>
                <a:latin typeface="Calibri" panose="020F0502020204030204" pitchFamily="34" charset="0"/>
              </a:rPr>
              <a:t>because of the speed ...</a:t>
            </a:r>
          </a:p>
          <a:p>
            <a:pPr marL="363538" indent="-363538"/>
            <a:r>
              <a:rPr lang="en-US" altLang="zh-TW" sz="1600" b="1" dirty="0">
                <a:solidFill>
                  <a:schemeClr val="accent1">
                    <a:lumMod val="75000"/>
                  </a:schemeClr>
                </a:solidFill>
                <a:latin typeface="Calibri" panose="020F0502020204030204" pitchFamily="34" charset="0"/>
              </a:rPr>
              <a:t>	a  </a:t>
            </a:r>
            <a:r>
              <a:rPr lang="en-US" altLang="zh-TW" sz="1600" dirty="0">
                <a:solidFill>
                  <a:schemeClr val="accent1">
                    <a:lumMod val="75000"/>
                  </a:schemeClr>
                </a:solidFill>
                <a:latin typeface="Calibri" panose="020F0502020204030204" pitchFamily="34" charset="0"/>
              </a:rPr>
              <a:t>believe it</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a:t>
            </a:r>
            <a:r>
              <a:rPr lang="en-US" altLang="zh-TW" sz="1600" dirty="0">
                <a:solidFill>
                  <a:schemeClr val="accent1">
                    <a:lumMod val="75000"/>
                  </a:schemeClr>
                </a:solidFill>
                <a:latin typeface="Calibri" panose="020F0502020204030204" pitchFamily="34" charset="0"/>
              </a:rPr>
              <a:t>  identify it</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 </a:t>
            </a:r>
            <a:r>
              <a:rPr lang="en-US" altLang="zh-TW" sz="1600" dirty="0">
                <a:solidFill>
                  <a:schemeClr val="accent1">
                    <a:lumMod val="75000"/>
                  </a:schemeClr>
                </a:solidFill>
                <a:latin typeface="Calibri" panose="020F0502020204030204" pitchFamily="34" charset="0"/>
              </a:rPr>
              <a:t> question it</a:t>
            </a:r>
          </a:p>
          <a:p>
            <a:pPr marL="363538" indent="-363538"/>
            <a:r>
              <a:rPr lang="en-US" altLang="zh-TW" sz="1600" b="1" dirty="0">
                <a:solidFill>
                  <a:schemeClr val="accent1">
                    <a:lumMod val="75000"/>
                  </a:schemeClr>
                </a:solidFill>
                <a:latin typeface="Calibri" panose="020F0502020204030204" pitchFamily="34" charset="0"/>
              </a:rPr>
              <a:t>4 </a:t>
            </a:r>
            <a:r>
              <a:rPr lang="en-US" altLang="zh-TW" sz="1600" dirty="0">
                <a:solidFill>
                  <a:schemeClr val="accent1">
                    <a:lumMod val="75000"/>
                  </a:schemeClr>
                </a:solidFill>
                <a:latin typeface="Calibri" panose="020F0502020204030204" pitchFamily="34" charset="0"/>
              </a:rPr>
              <a:t>	It happened, I would say, </a:t>
            </a:r>
            <a:r>
              <a:rPr lang="en-US" altLang="zh-TW" sz="1600" b="1" dirty="0">
                <a:solidFill>
                  <a:schemeClr val="accent1">
                    <a:lumMod val="75000"/>
                  </a:schemeClr>
                </a:solidFill>
                <a:latin typeface="Calibri" panose="020F0502020204030204" pitchFamily="34" charset="0"/>
              </a:rPr>
              <a:t>anywhere between twenty and thirty feet </a:t>
            </a:r>
            <a:r>
              <a:rPr lang="en-US" altLang="zh-TW" sz="1600" dirty="0">
                <a:solidFill>
                  <a:schemeClr val="accent1">
                    <a:lumMod val="75000"/>
                  </a:schemeClr>
                </a:solidFill>
                <a:latin typeface="Calibri" panose="020F0502020204030204" pitchFamily="34" charset="0"/>
              </a:rPr>
              <a:t>behind the mooring buoy ...</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approximately twenty or thirty</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 </a:t>
            </a:r>
            <a:r>
              <a:rPr lang="en-US" altLang="zh-TW" sz="1600" dirty="0">
                <a:solidFill>
                  <a:schemeClr val="accent1">
                    <a:lumMod val="75000"/>
                  </a:schemeClr>
                </a:solidFill>
                <a:latin typeface="Calibri" panose="020F0502020204030204" pitchFamily="34" charset="0"/>
              </a:rPr>
              <a:t> less than twenty or thirty</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  </a:t>
            </a:r>
            <a:r>
              <a:rPr lang="en-US" altLang="zh-TW" sz="1600" dirty="0">
                <a:solidFill>
                  <a:schemeClr val="accent1">
                    <a:lumMod val="75000"/>
                  </a:schemeClr>
                </a:solidFill>
                <a:latin typeface="Calibri" panose="020F0502020204030204" pitchFamily="34" charset="0"/>
              </a:rPr>
              <a:t>more than twenty or thirty</a:t>
            </a:r>
          </a:p>
          <a:p>
            <a:pPr marL="363538" indent="-363538"/>
            <a:r>
              <a:rPr lang="en-US" altLang="zh-TW" sz="1600" b="1" dirty="0">
                <a:solidFill>
                  <a:schemeClr val="accent1">
                    <a:lumMod val="75000"/>
                  </a:schemeClr>
                </a:solidFill>
                <a:latin typeface="Calibri" panose="020F0502020204030204" pitchFamily="34" charset="0"/>
              </a:rPr>
              <a:t>5 </a:t>
            </a:r>
            <a:r>
              <a:rPr lang="en-US" altLang="zh-TW" sz="1600" dirty="0">
                <a:solidFill>
                  <a:schemeClr val="accent1">
                    <a:lumMod val="75000"/>
                  </a:schemeClr>
                </a:solidFill>
                <a:latin typeface="Calibri" panose="020F0502020204030204" pitchFamily="34" charset="0"/>
              </a:rPr>
              <a:t>	... another encounter. And this time </a:t>
            </a:r>
            <a:r>
              <a:rPr lang="en-US" altLang="zh-TW" sz="1600" b="1" dirty="0">
                <a:solidFill>
                  <a:schemeClr val="accent1">
                    <a:lumMod val="75000"/>
                  </a:schemeClr>
                </a:solidFill>
                <a:latin typeface="Calibri" panose="020F0502020204030204" pitchFamily="34" charset="0"/>
              </a:rPr>
              <a:t>at point blank range</a:t>
            </a:r>
            <a:r>
              <a:rPr lang="en-US" altLang="zh-TW" sz="1600" dirty="0">
                <a:solidFill>
                  <a:schemeClr val="accent1">
                    <a:lumMod val="75000"/>
                  </a:schemeClr>
                </a:solidFill>
                <a:latin typeface="Calibri" panose="020F0502020204030204" pitchFamily="34" charset="0"/>
              </a:rPr>
              <a:t>.</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 </a:t>
            </a:r>
            <a:r>
              <a:rPr lang="en-US" altLang="zh-TW" sz="1600" dirty="0">
                <a:solidFill>
                  <a:schemeClr val="accent1">
                    <a:lumMod val="75000"/>
                  </a:schemeClr>
                </a:solidFill>
                <a:latin typeface="Calibri" panose="020F0502020204030204" pitchFamily="34" charset="0"/>
              </a:rPr>
              <a:t> </a:t>
            </a:r>
            <a:r>
              <a:rPr lang="en-US" altLang="zh-TW" sz="1600" dirty="0" err="1">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long way away</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 </a:t>
            </a:r>
            <a:r>
              <a:rPr lang="en-US" altLang="zh-TW" sz="1600" dirty="0">
                <a:solidFill>
                  <a:schemeClr val="accent1">
                    <a:lumMod val="75000"/>
                  </a:schemeClr>
                </a:solidFill>
                <a:latin typeface="Calibri" panose="020F0502020204030204" pitchFamily="34" charset="0"/>
              </a:rPr>
              <a:t> at an unknown distance</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a:t>
            </a:r>
            <a:r>
              <a:rPr lang="en-US" altLang="zh-TW" sz="1600" dirty="0">
                <a:solidFill>
                  <a:schemeClr val="accent1">
                    <a:lumMod val="75000"/>
                  </a:schemeClr>
                </a:solidFill>
                <a:latin typeface="Calibri" panose="020F0502020204030204" pitchFamily="34" charset="0"/>
              </a:rPr>
              <a:t>  extremely close</a:t>
            </a:r>
            <a:endParaRPr lang="zh-TW" altLang="en-US" sz="1600" dirty="0">
              <a:solidFill>
                <a:schemeClr val="accent1">
                  <a:lumMod val="75000"/>
                </a:schemeClr>
              </a:solidFill>
              <a:latin typeface="Calibri" panose="020F0502020204030204" pitchFamily="34" charset="0"/>
            </a:endParaRPr>
          </a:p>
        </p:txBody>
      </p:sp>
      <p:pic>
        <p:nvPicPr>
          <p:cNvPr id="9" name="Picture 2">
            <a:hlinkClick r:id="rId2" action="ppaction://hlinkfile"/>
          </p:cNvPr>
          <p:cNvPicPr>
            <a:picLocks noChangeAspect="1" noChangeArrowheads="1"/>
          </p:cNvPicPr>
          <p:nvPr/>
        </p:nvPicPr>
        <p:blipFill>
          <a:blip r:embed="rId3" cstate="print"/>
          <a:srcRect/>
          <a:stretch>
            <a:fillRect/>
          </a:stretch>
        </p:blipFill>
        <p:spPr bwMode="auto">
          <a:xfrm>
            <a:off x="5383449" y="324678"/>
            <a:ext cx="885600" cy="216000"/>
          </a:xfrm>
          <a:prstGeom prst="rect">
            <a:avLst/>
          </a:prstGeom>
          <a:noFill/>
          <a:ln w="9525">
            <a:noFill/>
            <a:miter lim="800000"/>
            <a:headEnd/>
            <a:tailEnd/>
          </a:ln>
        </p:spPr>
      </p:pic>
      <p:sp>
        <p:nvSpPr>
          <p:cNvPr id="12" name="矩形 11">
            <a:extLst>
              <a:ext uri="{FF2B5EF4-FFF2-40B4-BE49-F238E27FC236}">
                <a16:creationId xmlns:a16="http://schemas.microsoft.com/office/drawing/2014/main" id="{CB73B3E9-9D0B-4653-A383-F18A7FA2C7F1}"/>
              </a:ext>
            </a:extLst>
          </p:cNvPr>
          <p:cNvSpPr/>
          <p:nvPr/>
        </p:nvSpPr>
        <p:spPr>
          <a:xfrm>
            <a:off x="118113" y="778684"/>
            <a:ext cx="319318" cy="4234493"/>
          </a:xfrm>
          <a:prstGeom prst="rect">
            <a:avLst/>
          </a:prstGeom>
        </p:spPr>
        <p:txBody>
          <a:bodyPr wrap="none">
            <a:spAutoFit/>
          </a:bodyPr>
          <a:lstStyle/>
          <a:p>
            <a:pPr>
              <a:lnSpc>
                <a:spcPts val="1900"/>
              </a:lnSpc>
            </a:pPr>
            <a:r>
              <a:rPr lang="en-US" altLang="zh-TW" b="1" dirty="0">
                <a:solidFill>
                  <a:srgbClr val="FF0066"/>
                </a:solidFill>
                <a:latin typeface="Segoe Print" panose="02000600000000000000" pitchFamily="2" charset="0"/>
              </a:rPr>
              <a:t>c</a:t>
            </a: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r>
              <a:rPr lang="en-US" altLang="zh-TW" b="1" dirty="0">
                <a:solidFill>
                  <a:srgbClr val="FF0066"/>
                </a:solidFill>
                <a:latin typeface="Segoe Print" panose="02000600000000000000" pitchFamily="2" charset="0"/>
              </a:rPr>
              <a:t>b</a:t>
            </a: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r>
              <a:rPr lang="en-US" altLang="zh-TW" b="1" dirty="0">
                <a:solidFill>
                  <a:srgbClr val="FF0066"/>
                </a:solidFill>
                <a:latin typeface="Segoe Print" panose="02000600000000000000" pitchFamily="2" charset="0"/>
              </a:rPr>
              <a:t>c</a:t>
            </a: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r>
              <a:rPr lang="en-US" altLang="zh-TW" b="1" dirty="0">
                <a:solidFill>
                  <a:srgbClr val="FF0066"/>
                </a:solidFill>
                <a:latin typeface="Segoe Print" panose="02000600000000000000" pitchFamily="2" charset="0"/>
              </a:rPr>
              <a:t>a</a:t>
            </a: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endParaRPr lang="en-US" altLang="zh-TW" b="1" dirty="0">
              <a:solidFill>
                <a:srgbClr val="FF0066"/>
              </a:solidFill>
              <a:latin typeface="Segoe Print" panose="02000600000000000000" pitchFamily="2" charset="0"/>
            </a:endParaRPr>
          </a:p>
          <a:p>
            <a:pPr>
              <a:lnSpc>
                <a:spcPts val="1900"/>
              </a:lnSpc>
            </a:pPr>
            <a:r>
              <a:rPr lang="en-US" altLang="zh-TW" b="1" dirty="0">
                <a:solidFill>
                  <a:srgbClr val="FF0066"/>
                </a:solidFill>
                <a:latin typeface="Segoe Print" panose="02000600000000000000" pitchFamily="2" charset="0"/>
              </a:rPr>
              <a:t>c</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7400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4" end="4"/>
                                            </p:txEl>
                                          </p:spTgt>
                                        </p:tgtEl>
                                        <p:attrNameLst>
                                          <p:attrName>style.visibility</p:attrName>
                                        </p:attrNameLst>
                                      </p:cBhvr>
                                      <p:to>
                                        <p:strVal val="visible"/>
                                      </p:to>
                                    </p:set>
                                    <p:animEffect transition="in" filter="wipe(left)">
                                      <p:cBhvr>
                                        <p:cTn id="12" dur="500"/>
                                        <p:tgtEl>
                                          <p:spTgt spid="1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8" end="8"/>
                                            </p:txEl>
                                          </p:spTgt>
                                        </p:tgtEl>
                                        <p:attrNameLst>
                                          <p:attrName>style.visibility</p:attrName>
                                        </p:attrNameLst>
                                      </p:cBhvr>
                                      <p:to>
                                        <p:strVal val="visible"/>
                                      </p:to>
                                    </p:set>
                                    <p:animEffect transition="in" filter="wipe(left)">
                                      <p:cBhvr>
                                        <p:cTn id="17" dur="500"/>
                                        <p:tgtEl>
                                          <p:spTgt spid="12">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12" end="12"/>
                                            </p:txEl>
                                          </p:spTgt>
                                        </p:tgtEl>
                                        <p:attrNameLst>
                                          <p:attrName>style.visibility</p:attrName>
                                        </p:attrNameLst>
                                      </p:cBhvr>
                                      <p:to>
                                        <p:strVal val="visible"/>
                                      </p:to>
                                    </p:set>
                                    <p:animEffect transition="in" filter="wipe(left)">
                                      <p:cBhvr>
                                        <p:cTn id="22" dur="500"/>
                                        <p:tgtEl>
                                          <p:spTgt spid="12">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16" end="16"/>
                                            </p:txEl>
                                          </p:spTgt>
                                        </p:tgtEl>
                                        <p:attrNameLst>
                                          <p:attrName>style.visibility</p:attrName>
                                        </p:attrNameLst>
                                      </p:cBhvr>
                                      <p:to>
                                        <p:strVal val="visible"/>
                                      </p:to>
                                    </p:set>
                                    <p:animEffect transition="in" filter="wipe(left)">
                                      <p:cBhvr>
                                        <p:cTn id="27" dur="500"/>
                                        <p:tgtEl>
                                          <p:spTgt spid="1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Would you believe a friend if they told you a story like the ones in the video? Why? / Why not?</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6f-p. 79</a:t>
            </a:r>
            <a:endParaRPr lang="zh-TW" altLang="en-US" sz="1200" b="1" dirty="0">
              <a:solidFill>
                <a:schemeClr val="tx1">
                  <a:lumMod val="50000"/>
                  <a:lumOff val="50000"/>
                </a:schemeClr>
              </a:solidFill>
              <a:latin typeface="Calibri" panose="020F0502020204030204" pitchFamily="34" charset="0"/>
            </a:endParaRPr>
          </a:p>
        </p:txBody>
      </p:sp>
      <p:pic>
        <p:nvPicPr>
          <p:cNvPr id="16386" name="Picture 2"/>
          <p:cNvPicPr>
            <a:picLocks noChangeAspect="1" noChangeArrowheads="1"/>
          </p:cNvPicPr>
          <p:nvPr/>
        </p:nvPicPr>
        <p:blipFill>
          <a:blip r:embed="rId2" cstate="print"/>
          <a:srcRect/>
          <a:stretch>
            <a:fillRect/>
          </a:stretch>
        </p:blipFill>
        <p:spPr bwMode="auto">
          <a:xfrm>
            <a:off x="780836" y="1147851"/>
            <a:ext cx="5376773" cy="1220424"/>
          </a:xfrm>
          <a:prstGeom prst="rect">
            <a:avLst/>
          </a:prstGeom>
          <a:noFill/>
          <a:ln w="9525">
            <a:noFill/>
            <a:miter lim="800000"/>
            <a:headEnd/>
            <a:tailEnd/>
          </a:ln>
        </p:spPr>
      </p:pic>
    </p:spTree>
    <p:extLst>
      <p:ext uri="{BB962C8B-B14F-4D97-AF65-F5344CB8AC3E}">
        <p14:creationId xmlns:p14="http://schemas.microsoft.com/office/powerpoint/2010/main" val="956954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71931"/>
            <a:ext cx="7936789" cy="1692771"/>
          </a:xfrm>
          <a:prstGeom prst="rect">
            <a:avLst/>
          </a:prstGeom>
        </p:spPr>
        <p:txBody>
          <a:bodyPr wrap="square">
            <a:spAutoFit/>
          </a:bodyPr>
          <a:lstStyle/>
          <a:p>
            <a:pPr marL="2016000" indent="-2016000"/>
            <a:r>
              <a:rPr lang="en-US" altLang="zh-TW" sz="5200" b="1" dirty="0">
                <a:solidFill>
                  <a:srgbClr val="E60000"/>
                </a:solidFill>
                <a:latin typeface="Calibri" panose="020F0502020204030204" pitchFamily="34" charset="0"/>
                <a:cs typeface="Calibri" panose="020F0502020204030204" pitchFamily="34" charset="0"/>
              </a:rPr>
              <a:t>UNIT 6</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REVIEW AND </a:t>
            </a:r>
            <a:r>
              <a:rPr lang="en-US" altLang="zh-TW" sz="5200" dirty="0">
                <a:solidFill>
                  <a:srgbClr val="E60000"/>
                </a:solidFill>
                <a:latin typeface="Calibri" panose="020F0502020204030204" pitchFamily="34" charset="0"/>
                <a:cs typeface="Calibri" panose="020F0502020204030204" pitchFamily="34" charset="0"/>
              </a:rPr>
              <a:t>M</a:t>
            </a:r>
            <a:r>
              <a:rPr lang="en-US" altLang="zh-TW" sz="5200" dirty="0">
                <a:latin typeface="Calibri" panose="020F0502020204030204" pitchFamily="34" charset="0"/>
                <a:cs typeface="Calibri" panose="020F0502020204030204" pitchFamily="34" charset="0"/>
              </a:rPr>
              <a:t>EMORY </a:t>
            </a:r>
            <a:r>
              <a:rPr lang="en-US" altLang="zh-TW" sz="5200" dirty="0">
                <a:solidFill>
                  <a:srgbClr val="E60000"/>
                </a:solidFill>
                <a:latin typeface="Calibri" panose="020F0502020204030204" pitchFamily="34" charset="0"/>
                <a:cs typeface="Calibri" panose="020F0502020204030204" pitchFamily="34" charset="0"/>
              </a:rPr>
              <a:t>B</a:t>
            </a:r>
            <a:r>
              <a:rPr lang="en-US" altLang="zh-TW" sz="5200" dirty="0">
                <a:latin typeface="Calibri" panose="020F0502020204030204" pitchFamily="34" charset="0"/>
                <a:cs typeface="Calibri" panose="020F0502020204030204" pitchFamily="34" charset="0"/>
              </a:rPr>
              <a:t>OOSTER</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U6 Review-p. 80</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3" y="2311461"/>
            <a:ext cx="8489029"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correct options in the text about Stonehenge.</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641149"/>
            <a:ext cx="8489029"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a:t>
            </a:r>
            <a:endParaRPr lang="zh-TW" altLang="en-US" sz="3200" dirty="0">
              <a:solidFill>
                <a:srgbClr val="E60000"/>
              </a:solidFill>
              <a:latin typeface="Calibri" panose="020F0502020204030204" pitchFamily="34" charset="0"/>
            </a:endParaRPr>
          </a:p>
        </p:txBody>
      </p:sp>
      <p:sp>
        <p:nvSpPr>
          <p:cNvPr id="6" name="矩形 5">
            <a:extLst>
              <a:ext uri="{FF2B5EF4-FFF2-40B4-BE49-F238E27FC236}">
                <a16:creationId xmlns:a16="http://schemas.microsoft.com/office/drawing/2014/main" id="{55FEFEB7-8E34-4939-8D3E-FD16A51968B9}"/>
              </a:ext>
            </a:extLst>
          </p:cNvPr>
          <p:cNvSpPr/>
          <p:nvPr/>
        </p:nvSpPr>
        <p:spPr>
          <a:xfrm>
            <a:off x="679851" y="2776722"/>
            <a:ext cx="8126534" cy="2246769"/>
          </a:xfrm>
          <a:prstGeom prst="rect">
            <a:avLst/>
          </a:prstGeom>
        </p:spPr>
        <p:txBody>
          <a:bodyPr wrap="square">
            <a:spAutoFit/>
          </a:bodyPr>
          <a:lstStyle/>
          <a:p>
            <a:pPr>
              <a:tabLst>
                <a:tab pos="363538" algn="l"/>
              </a:tabLst>
            </a:pPr>
            <a:r>
              <a:rPr lang="en-US" altLang="zh-TW" sz="2000" dirty="0">
                <a:latin typeface="Calibri" panose="020F0502020204030204" pitchFamily="34" charset="0"/>
              </a:rPr>
              <a:t>Stonehenge dates from 3–4,000 years ago. Although there 1 </a:t>
            </a:r>
            <a:r>
              <a:rPr lang="en-US" altLang="zh-TW" sz="2000" i="1" dirty="0">
                <a:latin typeface="Calibri" panose="020F0502020204030204" pitchFamily="34" charset="0"/>
              </a:rPr>
              <a:t>are / might be </a:t>
            </a:r>
            <a:r>
              <a:rPr lang="en-US" altLang="zh-TW" sz="2000" dirty="0">
                <a:latin typeface="Calibri" panose="020F0502020204030204" pitchFamily="34" charset="0"/>
              </a:rPr>
              <a:t>no written records from that period, some people think Stonehenge 2 </a:t>
            </a:r>
            <a:r>
              <a:rPr lang="en-US" altLang="zh-TW" sz="2000" i="1" dirty="0">
                <a:latin typeface="Calibri" panose="020F0502020204030204" pitchFamily="34" charset="0"/>
              </a:rPr>
              <a:t>can’t have / might have </a:t>
            </a:r>
            <a:r>
              <a:rPr lang="en-US" altLang="zh-TW" sz="2000" dirty="0">
                <a:latin typeface="Calibri" panose="020F0502020204030204" pitchFamily="34" charset="0"/>
              </a:rPr>
              <a:t>been part of King Arthur’s court. Others say invaders from Denmark 3 </a:t>
            </a:r>
            <a:r>
              <a:rPr lang="en-US" altLang="zh-TW" sz="2000" i="1" dirty="0">
                <a:latin typeface="Calibri" panose="020F0502020204030204" pitchFamily="34" charset="0"/>
              </a:rPr>
              <a:t>couldn’t have / could have </a:t>
            </a:r>
            <a:r>
              <a:rPr lang="en-US" altLang="zh-TW" sz="2000" dirty="0">
                <a:latin typeface="Calibri" panose="020F0502020204030204" pitchFamily="34" charset="0"/>
              </a:rPr>
              <a:t>built it or it 4 </a:t>
            </a:r>
            <a:r>
              <a:rPr lang="en-US" altLang="zh-TW" sz="2000" i="1" dirty="0">
                <a:latin typeface="Calibri" panose="020F0502020204030204" pitchFamily="34" charset="0"/>
              </a:rPr>
              <a:t>can / could </a:t>
            </a:r>
            <a:r>
              <a:rPr lang="en-US" altLang="zh-TW" sz="2000" dirty="0">
                <a:latin typeface="Calibri" panose="020F0502020204030204" pitchFamily="34" charset="0"/>
              </a:rPr>
              <a:t>be the ruins of a Roman building. The larger stones weigh 25 tons and they come from about 30 </a:t>
            </a:r>
            <a:r>
              <a:rPr lang="en-US" altLang="zh-TW" sz="2000" dirty="0" err="1">
                <a:latin typeface="Calibri" panose="020F0502020204030204" pitchFamily="34" charset="0"/>
              </a:rPr>
              <a:t>kilometres</a:t>
            </a:r>
            <a:r>
              <a:rPr lang="en-US" altLang="zh-TW" sz="2000" dirty="0">
                <a:latin typeface="Calibri" panose="020F0502020204030204" pitchFamily="34" charset="0"/>
              </a:rPr>
              <a:t> away from the site. The smaller stones originate from Wales, 230 </a:t>
            </a:r>
            <a:r>
              <a:rPr lang="en-US" altLang="zh-TW" sz="2000" dirty="0" err="1">
                <a:latin typeface="Calibri" panose="020F0502020204030204" pitchFamily="34" charset="0"/>
              </a:rPr>
              <a:t>kilometres</a:t>
            </a:r>
            <a:r>
              <a:rPr lang="en-US" altLang="zh-TW" sz="2000" dirty="0">
                <a:latin typeface="Calibri" panose="020F0502020204030204" pitchFamily="34" charset="0"/>
              </a:rPr>
              <a:t> away.</a:t>
            </a:r>
          </a:p>
        </p:txBody>
      </p:sp>
      <p:sp>
        <p:nvSpPr>
          <p:cNvPr id="14" name="矩形: 圓角 7">
            <a:extLst>
              <a:ext uri="{FF2B5EF4-FFF2-40B4-BE49-F238E27FC236}">
                <a16:creationId xmlns:a16="http://schemas.microsoft.com/office/drawing/2014/main" id="{CF358D08-F463-4042-9B67-242117644AA8}"/>
              </a:ext>
            </a:extLst>
          </p:cNvPr>
          <p:cNvSpPr/>
          <p:nvPr/>
        </p:nvSpPr>
        <p:spPr>
          <a:xfrm>
            <a:off x="6966215" y="2855831"/>
            <a:ext cx="46571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8" name="矩形: 圓角 7">
            <a:extLst>
              <a:ext uri="{FF2B5EF4-FFF2-40B4-BE49-F238E27FC236}">
                <a16:creationId xmlns:a16="http://schemas.microsoft.com/office/drawing/2014/main" id="{CF358D08-F463-4042-9B67-242117644AA8}"/>
              </a:ext>
            </a:extLst>
          </p:cNvPr>
          <p:cNvSpPr/>
          <p:nvPr/>
        </p:nvSpPr>
        <p:spPr>
          <a:xfrm>
            <a:off x="1440903" y="3468673"/>
            <a:ext cx="121474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9" name="矩形: 圓角 7">
            <a:extLst>
              <a:ext uri="{FF2B5EF4-FFF2-40B4-BE49-F238E27FC236}">
                <a16:creationId xmlns:a16="http://schemas.microsoft.com/office/drawing/2014/main" id="{CF358D08-F463-4042-9B67-242117644AA8}"/>
              </a:ext>
            </a:extLst>
          </p:cNvPr>
          <p:cNvSpPr/>
          <p:nvPr/>
        </p:nvSpPr>
        <p:spPr>
          <a:xfrm>
            <a:off x="3509898" y="3760503"/>
            <a:ext cx="118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4" name="矩形: 圓角 7">
            <a:extLst>
              <a:ext uri="{FF2B5EF4-FFF2-40B4-BE49-F238E27FC236}">
                <a16:creationId xmlns:a16="http://schemas.microsoft.com/office/drawing/2014/main" id="{CF358D08-F463-4042-9B67-242117644AA8}"/>
              </a:ext>
            </a:extLst>
          </p:cNvPr>
          <p:cNvSpPr/>
          <p:nvPr/>
        </p:nvSpPr>
        <p:spPr>
          <a:xfrm>
            <a:off x="6635474" y="3760502"/>
            <a:ext cx="66999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pic>
        <p:nvPicPr>
          <p:cNvPr id="17410" name="Picture 2"/>
          <p:cNvPicPr>
            <a:picLocks noChangeAspect="1" noChangeArrowheads="1"/>
          </p:cNvPicPr>
          <p:nvPr/>
        </p:nvPicPr>
        <p:blipFill>
          <a:blip r:embed="rId3" cstate="print"/>
          <a:srcRect/>
          <a:stretch>
            <a:fillRect/>
          </a:stretch>
        </p:blipFill>
        <p:spPr bwMode="auto">
          <a:xfrm>
            <a:off x="5263647" y="4697695"/>
            <a:ext cx="2499406" cy="1635011"/>
          </a:xfrm>
          <a:prstGeom prst="rect">
            <a:avLst/>
          </a:prstGeom>
          <a:noFill/>
          <a:ln w="9525">
            <a:noFill/>
            <a:miter lim="800000"/>
            <a:headEnd/>
            <a:tailEnd/>
          </a:ln>
        </p:spPr>
      </p:pic>
    </p:spTree>
    <p:extLst>
      <p:ext uri="{BB962C8B-B14F-4D97-AF65-F5344CB8AC3E}">
        <p14:creationId xmlns:p14="http://schemas.microsoft.com/office/powerpoint/2010/main" val="78953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275726" y="3074906"/>
            <a:ext cx="8489135"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Answer the questions about the text in Exercise 1.</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U6 Review-p. 80</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235120DF-4B58-4E89-93F7-B76C4CBDBDCE}"/>
              </a:ext>
            </a:extLst>
          </p:cNvPr>
          <p:cNvSpPr/>
          <p:nvPr/>
        </p:nvSpPr>
        <p:spPr>
          <a:xfrm>
            <a:off x="671688" y="3583244"/>
            <a:ext cx="8122355" cy="116955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What are three theories about the origins of Stonehenge?</a:t>
            </a:r>
          </a:p>
          <a:p>
            <a:pPr marL="360000" indent="-360000">
              <a:spcBef>
                <a:spcPts val="600"/>
              </a:spcBef>
            </a:pPr>
            <a:r>
              <a:rPr lang="en-US" altLang="zh-TW" sz="2000" dirty="0">
                <a:latin typeface="Calibri" panose="020F0502020204030204" pitchFamily="34" charset="0"/>
              </a:rPr>
              <a:t>2 	What is known about the stones?</a:t>
            </a:r>
          </a:p>
          <a:p>
            <a:pPr marL="360000" indent="-360000">
              <a:spcBef>
                <a:spcPts val="600"/>
              </a:spcBef>
            </a:pPr>
            <a:r>
              <a:rPr lang="en-US" altLang="zh-TW" sz="2000" dirty="0">
                <a:latin typeface="Calibri" panose="020F0502020204030204" pitchFamily="34" charset="0"/>
              </a:rPr>
              <a:t>3 	What are three theories about the purpose of Stonehenge?</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0994BFFE-8188-4436-A4CF-A84C8714CCE0}"/>
              </a:ext>
            </a:extLst>
          </p:cNvPr>
          <p:cNvSpPr/>
          <p:nvPr/>
        </p:nvSpPr>
        <p:spPr>
          <a:xfrm>
            <a:off x="689579" y="416764"/>
            <a:ext cx="8126534" cy="2246769"/>
          </a:xfrm>
          <a:prstGeom prst="rect">
            <a:avLst/>
          </a:prstGeom>
        </p:spPr>
        <p:txBody>
          <a:bodyPr wrap="square">
            <a:spAutoFit/>
          </a:bodyPr>
          <a:lstStyle/>
          <a:p>
            <a:r>
              <a:rPr lang="en-US" altLang="zh-TW" sz="2000" dirty="0">
                <a:latin typeface="Calibri" panose="020F0502020204030204" pitchFamily="34" charset="0"/>
              </a:rPr>
              <a:t>Stonehenge 5 </a:t>
            </a:r>
            <a:r>
              <a:rPr lang="en-US" altLang="zh-TW" sz="2000" i="1" dirty="0">
                <a:latin typeface="Calibri" panose="020F0502020204030204" pitchFamily="34" charset="0"/>
              </a:rPr>
              <a:t>is / may be </a:t>
            </a:r>
            <a:r>
              <a:rPr lang="en-US" altLang="zh-TW" sz="2000" dirty="0">
                <a:latin typeface="Calibri" panose="020F0502020204030204" pitchFamily="34" charset="0"/>
              </a:rPr>
              <a:t>in the shape of a circle and the stones are placed 6 </a:t>
            </a:r>
            <a:r>
              <a:rPr lang="en-US" altLang="zh-TW" sz="2000" i="1" dirty="0">
                <a:latin typeface="Calibri" panose="020F0502020204030204" pitchFamily="34" charset="0"/>
              </a:rPr>
              <a:t>so that / to </a:t>
            </a:r>
            <a:r>
              <a:rPr lang="en-US" altLang="zh-TW" sz="2000" dirty="0">
                <a:latin typeface="Calibri" panose="020F0502020204030204" pitchFamily="34" charset="0"/>
              </a:rPr>
              <a:t>they match the sun’s highest and lowest points in the sky. This has led people to suggest that it 7 </a:t>
            </a:r>
            <a:r>
              <a:rPr lang="en-US" altLang="zh-TW" sz="2000" i="1" dirty="0">
                <a:latin typeface="Calibri" panose="020F0502020204030204" pitchFamily="34" charset="0"/>
              </a:rPr>
              <a:t>can’t have / could have </a:t>
            </a:r>
            <a:r>
              <a:rPr lang="en-US" altLang="zh-TW" sz="2000" dirty="0">
                <a:latin typeface="Calibri" panose="020F0502020204030204" pitchFamily="34" charset="0"/>
              </a:rPr>
              <a:t>been a scientific observatory or it was designed 8 </a:t>
            </a:r>
            <a:r>
              <a:rPr lang="en-US" altLang="zh-TW" sz="2000" i="1" dirty="0">
                <a:latin typeface="Calibri" panose="020F0502020204030204" pitchFamily="34" charset="0"/>
              </a:rPr>
              <a:t>for / to </a:t>
            </a:r>
            <a:r>
              <a:rPr lang="en-US" altLang="zh-TW" sz="2000" dirty="0">
                <a:latin typeface="Calibri" panose="020F0502020204030204" pitchFamily="34" charset="0"/>
              </a:rPr>
              <a:t>help aliens land. On the other hand, others believe it 9 </a:t>
            </a:r>
            <a:r>
              <a:rPr lang="en-US" altLang="zh-TW" sz="2000" i="1" dirty="0">
                <a:latin typeface="Calibri" panose="020F0502020204030204" pitchFamily="34" charset="0"/>
              </a:rPr>
              <a:t>can / may </a:t>
            </a:r>
            <a:r>
              <a:rPr lang="en-US" altLang="zh-TW" sz="2000" dirty="0">
                <a:latin typeface="Calibri" panose="020F0502020204030204" pitchFamily="34" charset="0"/>
              </a:rPr>
              <a:t>be</a:t>
            </a:r>
            <a:r>
              <a:rPr lang="en-US" altLang="zh-TW" sz="2000" i="1" dirty="0">
                <a:latin typeface="Calibri" panose="020F0502020204030204" pitchFamily="34" charset="0"/>
              </a:rPr>
              <a:t> </a:t>
            </a:r>
            <a:r>
              <a:rPr lang="en-US" altLang="zh-TW" sz="2000" dirty="0">
                <a:latin typeface="Calibri" panose="020F0502020204030204" pitchFamily="34" charset="0"/>
              </a:rPr>
              <a:t>a kind of cemetery – a place 10 </a:t>
            </a:r>
            <a:r>
              <a:rPr lang="en-US" altLang="zh-TW" sz="2000" i="1" dirty="0">
                <a:latin typeface="Calibri" panose="020F0502020204030204" pitchFamily="34" charset="0"/>
              </a:rPr>
              <a:t>for / so </a:t>
            </a:r>
            <a:r>
              <a:rPr lang="en-US" altLang="zh-TW" sz="2000" dirty="0">
                <a:latin typeface="Calibri" panose="020F0502020204030204" pitchFamily="34" charset="0"/>
              </a:rPr>
              <a:t>that burying people. Every year brings new theories about the true purpose of Stonehenge.</a:t>
            </a:r>
            <a:endParaRPr lang="zh-TW" altLang="en-US" sz="2000" dirty="0">
              <a:latin typeface="Calibri" panose="020F0502020204030204" pitchFamily="34" charset="0"/>
            </a:endParaRPr>
          </a:p>
        </p:txBody>
      </p:sp>
      <p:sp>
        <p:nvSpPr>
          <p:cNvPr id="22" name="矩形: 圓角 7">
            <a:extLst>
              <a:ext uri="{FF2B5EF4-FFF2-40B4-BE49-F238E27FC236}">
                <a16:creationId xmlns:a16="http://schemas.microsoft.com/office/drawing/2014/main" id="{CF358D08-F463-4042-9B67-242117644AA8}"/>
              </a:ext>
            </a:extLst>
          </p:cNvPr>
          <p:cNvSpPr/>
          <p:nvPr/>
        </p:nvSpPr>
        <p:spPr>
          <a:xfrm>
            <a:off x="2170479" y="501736"/>
            <a:ext cx="29061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3" name="矩形: 圓角 7">
            <a:extLst>
              <a:ext uri="{FF2B5EF4-FFF2-40B4-BE49-F238E27FC236}">
                <a16:creationId xmlns:a16="http://schemas.microsoft.com/office/drawing/2014/main" id="{CF358D08-F463-4042-9B67-242117644AA8}"/>
              </a:ext>
            </a:extLst>
          </p:cNvPr>
          <p:cNvSpPr/>
          <p:nvPr/>
        </p:nvSpPr>
        <p:spPr>
          <a:xfrm>
            <a:off x="759967" y="774112"/>
            <a:ext cx="72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6" name="矩形: 圓角 7">
            <a:extLst>
              <a:ext uri="{FF2B5EF4-FFF2-40B4-BE49-F238E27FC236}">
                <a16:creationId xmlns:a16="http://schemas.microsoft.com/office/drawing/2014/main" id="{CF358D08-F463-4042-9B67-242117644AA8}"/>
              </a:ext>
            </a:extLst>
          </p:cNvPr>
          <p:cNvSpPr/>
          <p:nvPr/>
        </p:nvSpPr>
        <p:spPr>
          <a:xfrm>
            <a:off x="5536247" y="1095124"/>
            <a:ext cx="116610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7" name="矩形: 圓角 7">
            <a:extLst>
              <a:ext uri="{FF2B5EF4-FFF2-40B4-BE49-F238E27FC236}">
                <a16:creationId xmlns:a16="http://schemas.microsoft.com/office/drawing/2014/main" id="{CF358D08-F463-4042-9B67-242117644AA8}"/>
              </a:ext>
            </a:extLst>
          </p:cNvPr>
          <p:cNvSpPr/>
          <p:nvPr/>
        </p:nvSpPr>
        <p:spPr>
          <a:xfrm>
            <a:off x="4651877" y="1416137"/>
            <a:ext cx="30034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8" name="矩形: 圓角 7">
            <a:extLst>
              <a:ext uri="{FF2B5EF4-FFF2-40B4-BE49-F238E27FC236}">
                <a16:creationId xmlns:a16="http://schemas.microsoft.com/office/drawing/2014/main" id="{CF358D08-F463-4042-9B67-242117644AA8}"/>
              </a:ext>
            </a:extLst>
          </p:cNvPr>
          <p:cNvSpPr/>
          <p:nvPr/>
        </p:nvSpPr>
        <p:spPr>
          <a:xfrm>
            <a:off x="3182155" y="1727422"/>
            <a:ext cx="572722"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9" name="矩形: 圓角 7">
            <a:extLst>
              <a:ext uri="{FF2B5EF4-FFF2-40B4-BE49-F238E27FC236}">
                <a16:creationId xmlns:a16="http://schemas.microsoft.com/office/drawing/2014/main" id="{CF358D08-F463-4042-9B67-242117644AA8}"/>
              </a:ext>
            </a:extLst>
          </p:cNvPr>
          <p:cNvSpPr/>
          <p:nvPr/>
        </p:nvSpPr>
        <p:spPr>
          <a:xfrm>
            <a:off x="7277500" y="1698239"/>
            <a:ext cx="407351"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30" name="矩形 29">
            <a:extLst>
              <a:ext uri="{FF2B5EF4-FFF2-40B4-BE49-F238E27FC236}">
                <a16:creationId xmlns:a16="http://schemas.microsoft.com/office/drawing/2014/main" id="{EEEDC5DB-46D9-475F-B27D-6242B7A24282}"/>
              </a:ext>
            </a:extLst>
          </p:cNvPr>
          <p:cNvSpPr/>
          <p:nvPr/>
        </p:nvSpPr>
        <p:spPr>
          <a:xfrm>
            <a:off x="946715" y="4846040"/>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355634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0">
                                            <p:txEl>
                                              <p:pRg st="0" end="0"/>
                                            </p:txEl>
                                          </p:spTgt>
                                        </p:tgtEl>
                                        <p:attrNameLst>
                                          <p:attrName>style.visibility</p:attrName>
                                        </p:attrNameLst>
                                      </p:cBhvr>
                                      <p:to>
                                        <p:strVal val="visible"/>
                                      </p:to>
                                    </p:set>
                                    <p:animEffect transition="in" filter="wipe(left)">
                                      <p:cBhvr>
                                        <p:cTn id="36"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27" grpId="0" animBg="1"/>
      <p:bldP spid="28" grpId="0" animBg="1"/>
      <p:bldP spid="29" grpId="0" animBg="1"/>
      <p:bldP spid="30"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C753686-DF14-40E7-AD7F-BDDEC4CAFCC1}"/>
              </a:ext>
            </a:extLst>
          </p:cNvPr>
          <p:cNvSpPr/>
          <p:nvPr/>
        </p:nvSpPr>
        <p:spPr>
          <a:xfrm>
            <a:off x="255076" y="352869"/>
            <a:ext cx="641699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2</a:t>
            </a:r>
          </a:p>
        </p:txBody>
      </p:sp>
      <p:sp>
        <p:nvSpPr>
          <p:cNvPr id="14" name="矩形 13">
            <a:extLst>
              <a:ext uri="{FF2B5EF4-FFF2-40B4-BE49-F238E27FC236}">
                <a16:creationId xmlns:a16="http://schemas.microsoft.com/office/drawing/2014/main" id="{5B945255-04AF-41C6-BFDE-E8F48B92D66C}"/>
              </a:ext>
            </a:extLst>
          </p:cNvPr>
          <p:cNvSpPr/>
          <p:nvPr/>
        </p:nvSpPr>
        <p:spPr>
          <a:xfrm>
            <a:off x="255076" y="924950"/>
            <a:ext cx="8700665" cy="3600986"/>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a It might have been part of King Arthur’s court.</a:t>
            </a:r>
          </a:p>
          <a:p>
            <a:pPr marL="360363" indent="-360363">
              <a:spcBef>
                <a:spcPts val="600"/>
              </a:spcBef>
            </a:pPr>
            <a:r>
              <a:rPr lang="en-US" altLang="zh-TW" b="1" dirty="0">
                <a:solidFill>
                  <a:srgbClr val="FF0066"/>
                </a:solidFill>
                <a:latin typeface="Segoe Print" panose="02000600000000000000" pitchFamily="2" charset="0"/>
              </a:rPr>
              <a:t>	b Invaders from Denmark could have built it.</a:t>
            </a:r>
          </a:p>
          <a:p>
            <a:pPr marL="360363" indent="-360363">
              <a:spcBef>
                <a:spcPts val="600"/>
              </a:spcBef>
            </a:pPr>
            <a:r>
              <a:rPr lang="en-US" altLang="zh-TW" b="1" dirty="0">
                <a:solidFill>
                  <a:srgbClr val="FF0066"/>
                </a:solidFill>
                <a:latin typeface="Segoe Print" panose="02000600000000000000" pitchFamily="2" charset="0"/>
              </a:rPr>
              <a:t>	c It could be the ruins of a Roman building.</a:t>
            </a:r>
          </a:p>
          <a:p>
            <a:pPr marL="360363" indent="-360363">
              <a:spcBef>
                <a:spcPts val="600"/>
              </a:spcBef>
            </a:pPr>
            <a:r>
              <a:rPr lang="en-US" altLang="zh-TW" b="1" dirty="0">
                <a:solidFill>
                  <a:srgbClr val="FF0066"/>
                </a:solidFill>
                <a:latin typeface="Segoe Print" panose="02000600000000000000" pitchFamily="2" charset="0"/>
              </a:rPr>
              <a:t>2 	The larger stones weigh 25 tons and they come from</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about 30 </a:t>
            </a:r>
            <a:r>
              <a:rPr lang="en-US" altLang="zh-TW" b="1" dirty="0" err="1">
                <a:solidFill>
                  <a:srgbClr val="FF0066"/>
                </a:solidFill>
                <a:latin typeface="Segoe Print" panose="02000600000000000000" pitchFamily="2" charset="0"/>
              </a:rPr>
              <a:t>kilometres</a:t>
            </a:r>
            <a:r>
              <a:rPr lang="en-US" altLang="zh-TW" b="1" dirty="0">
                <a:solidFill>
                  <a:srgbClr val="FF0066"/>
                </a:solidFill>
                <a:latin typeface="Segoe Print" panose="02000600000000000000" pitchFamily="2" charset="0"/>
              </a:rPr>
              <a:t> away from the site. The smaller</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stones originate from Wales, 230 </a:t>
            </a:r>
            <a:r>
              <a:rPr lang="en-US" altLang="zh-TW" b="1" dirty="0" err="1">
                <a:solidFill>
                  <a:srgbClr val="FF0066"/>
                </a:solidFill>
                <a:latin typeface="Segoe Print" panose="02000600000000000000" pitchFamily="2" charset="0"/>
              </a:rPr>
              <a:t>kilometres</a:t>
            </a:r>
            <a:r>
              <a:rPr lang="en-US" altLang="zh-TW" b="1" dirty="0">
                <a:solidFill>
                  <a:srgbClr val="FF0066"/>
                </a:solidFill>
                <a:latin typeface="Segoe Print" panose="02000600000000000000" pitchFamily="2" charset="0"/>
              </a:rPr>
              <a:t> away.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Stonehenge is in the shape of a circle and the stones are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placed so that they match the sun’s highest and lowest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points in the sky.</a:t>
            </a:r>
          </a:p>
          <a:p>
            <a:pPr marL="360363" indent="-360363">
              <a:spcBef>
                <a:spcPts val="600"/>
              </a:spcBef>
            </a:pPr>
            <a:r>
              <a:rPr lang="en-US" altLang="zh-TW" b="1" dirty="0">
                <a:solidFill>
                  <a:srgbClr val="FF0066"/>
                </a:solidFill>
                <a:latin typeface="Segoe Print" panose="02000600000000000000" pitchFamily="2" charset="0"/>
              </a:rPr>
              <a:t>3 	a It could have been a scientific observatory.</a:t>
            </a:r>
          </a:p>
          <a:p>
            <a:pPr marL="360363" indent="-360363">
              <a:spcBef>
                <a:spcPts val="600"/>
              </a:spcBef>
            </a:pPr>
            <a:r>
              <a:rPr lang="en-US" altLang="zh-TW" b="1" dirty="0">
                <a:solidFill>
                  <a:srgbClr val="FF0066"/>
                </a:solidFill>
                <a:latin typeface="Segoe Print" panose="02000600000000000000" pitchFamily="2" charset="0"/>
              </a:rPr>
              <a:t>	b It was designed to help aliens land.</a:t>
            </a:r>
          </a:p>
          <a:p>
            <a:pPr marL="360363" indent="-360363">
              <a:spcBef>
                <a:spcPts val="600"/>
              </a:spcBef>
            </a:pPr>
            <a:r>
              <a:rPr lang="en-US" altLang="zh-TW" b="1" dirty="0">
                <a:solidFill>
                  <a:srgbClr val="FF0066"/>
                </a:solidFill>
                <a:latin typeface="Segoe Print" panose="02000600000000000000" pitchFamily="2" charset="0"/>
              </a:rPr>
              <a:t>	c It may be a kind of cemetery.</a:t>
            </a:r>
          </a:p>
        </p:txBody>
      </p:sp>
    </p:spTree>
    <p:extLst>
      <p:ext uri="{BB962C8B-B14F-4D97-AF65-F5344CB8AC3E}">
        <p14:creationId xmlns:p14="http://schemas.microsoft.com/office/powerpoint/2010/main" val="415735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wipe(left)">
                                      <p:cBhvr>
                                        <p:cTn id="10" dur="500"/>
                                        <p:tgtEl>
                                          <p:spTgt spid="14">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wipe(left)">
                                      <p:cBhvr>
                                        <p:cTn id="13" dur="500"/>
                                        <p:tgtEl>
                                          <p:spTgt spid="1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wipe(left)">
                                      <p:cBhvr>
                                        <p:cTn id="23" dur="500"/>
                                        <p:tgtEl>
                                          <p:spTgt spid="14">
                                            <p:txEl>
                                              <p:pRg st="4" end="4"/>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xEl>
                                              <p:pRg st="5" end="5"/>
                                            </p:txEl>
                                          </p:spTgt>
                                        </p:tgtEl>
                                        <p:attrNameLst>
                                          <p:attrName>style.visibility</p:attrName>
                                        </p:attrNameLst>
                                      </p:cBhvr>
                                      <p:to>
                                        <p:strVal val="visible"/>
                                      </p:to>
                                    </p:set>
                                    <p:animEffect transition="in" filter="wipe(left)">
                                      <p:cBhvr>
                                        <p:cTn id="26" dur="500"/>
                                        <p:tgtEl>
                                          <p:spTgt spid="14">
                                            <p:txEl>
                                              <p:pRg st="5" end="5"/>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animEffect transition="in" filter="wipe(left)">
                                      <p:cBhvr>
                                        <p:cTn id="29"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Which theory about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Stonehenge do you think is the most likely?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Give reasons.</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U6 Review-p. 80</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2934456" y="739752"/>
            <a:ext cx="770001" cy="252000"/>
          </a:xfrm>
          <a:prstGeom prst="rect">
            <a:avLst/>
          </a:prstGeom>
        </p:spPr>
      </p:pic>
      <p:pic>
        <p:nvPicPr>
          <p:cNvPr id="18434" name="Picture 2"/>
          <p:cNvPicPr>
            <a:picLocks noChangeAspect="1" noChangeArrowheads="1"/>
          </p:cNvPicPr>
          <p:nvPr/>
        </p:nvPicPr>
        <p:blipFill>
          <a:blip r:embed="rId3" cstate="print"/>
          <a:srcRect/>
          <a:stretch>
            <a:fillRect/>
          </a:stretch>
        </p:blipFill>
        <p:spPr bwMode="auto">
          <a:xfrm>
            <a:off x="1748170" y="5007956"/>
            <a:ext cx="5199282" cy="1212481"/>
          </a:xfrm>
          <a:prstGeom prst="rect">
            <a:avLst/>
          </a:prstGeom>
          <a:noFill/>
          <a:ln w="9525">
            <a:noFill/>
            <a:miter lim="800000"/>
            <a:headEnd/>
            <a:tailEnd/>
          </a:ln>
        </p:spPr>
      </p:pic>
    </p:spTree>
    <p:extLst>
      <p:ext uri="{BB962C8B-B14F-4D97-AF65-F5344CB8AC3E}">
        <p14:creationId xmlns:p14="http://schemas.microsoft.com/office/powerpoint/2010/main" val="3990783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52904"/>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Complete the sentences with an adverb ending in</a:t>
            </a:r>
            <a:r>
              <a:rPr lang="zh-TW" altLang="en-US" sz="2000" dirty="0">
                <a:latin typeface="Calibri" panose="020F0502020204030204" pitchFamily="34" charset="0"/>
              </a:rPr>
              <a:t> </a:t>
            </a:r>
            <a:r>
              <a:rPr lang="en-US" altLang="zh-TW" sz="2000" b="1" i="1" dirty="0">
                <a:latin typeface="Calibri" panose="020F0502020204030204" pitchFamily="34" charset="0"/>
              </a:rPr>
              <a:t>-</a:t>
            </a:r>
            <a:r>
              <a:rPr lang="en-US" altLang="zh-TW" sz="2000" b="1" i="1" dirty="0" err="1">
                <a:latin typeface="Calibri" panose="020F0502020204030204" pitchFamily="34" charset="0"/>
              </a:rPr>
              <a:t>ly</a:t>
            </a:r>
            <a:r>
              <a:rPr lang="en-US" altLang="zh-TW" sz="2000" dirty="0">
                <a:latin typeface="Calibri" panose="020F0502020204030204" pitchFamily="34" charset="0"/>
              </a:rPr>
              <a:t>. The first letter is given.</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U6 Review-p. 80</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17DEDBF4-7FB0-4DF0-9B57-C166A556A56E}"/>
              </a:ext>
            </a:extLst>
          </p:cNvPr>
          <p:cNvSpPr/>
          <p:nvPr/>
        </p:nvSpPr>
        <p:spPr>
          <a:xfrm>
            <a:off x="4712430" y="1572271"/>
            <a:ext cx="17748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unfortunately</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1BB513BC-FF94-4F32-A409-C24E2F56C21A}"/>
              </a:ext>
            </a:extLst>
          </p:cNvPr>
          <p:cNvSpPr/>
          <p:nvPr/>
        </p:nvSpPr>
        <p:spPr>
          <a:xfrm>
            <a:off x="4771932" y="1916932"/>
            <a:ext cx="16145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immediately</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E4CDC824-B44D-4F88-B53E-E5DE1EEBC188}"/>
              </a:ext>
            </a:extLst>
          </p:cNvPr>
          <p:cNvSpPr/>
          <p:nvPr/>
        </p:nvSpPr>
        <p:spPr>
          <a:xfrm>
            <a:off x="3036222" y="2349141"/>
            <a:ext cx="1553630" cy="369332"/>
          </a:xfrm>
          <a:prstGeom prst="rect">
            <a:avLst/>
          </a:prstGeom>
        </p:spPr>
        <p:txBody>
          <a:bodyPr wrap="none">
            <a:spAutoFit/>
          </a:bodyPr>
          <a:lstStyle/>
          <a:p>
            <a:r>
              <a:rPr lang="en-US" altLang="zh-TW" b="1" dirty="0">
                <a:solidFill>
                  <a:srgbClr val="FF0066"/>
                </a:solidFill>
                <a:latin typeface="Segoe Print" panose="02000600000000000000" pitchFamily="2" charset="0"/>
              </a:rPr>
              <a:t>accidentally</a:t>
            </a:r>
            <a:endParaRPr lang="zh-TW" altLang="en-US" b="1" dirty="0">
              <a:solidFill>
                <a:srgbClr val="FF0066"/>
              </a:solidFill>
              <a:latin typeface="Segoe Print" panose="02000600000000000000" pitchFamily="2" charset="0"/>
            </a:endParaRPr>
          </a:p>
        </p:txBody>
      </p:sp>
      <p:sp>
        <p:nvSpPr>
          <p:cNvPr id="34" name="矩形 33">
            <a:extLst>
              <a:ext uri="{FF2B5EF4-FFF2-40B4-BE49-F238E27FC236}">
                <a16:creationId xmlns:a16="http://schemas.microsoft.com/office/drawing/2014/main" id="{38F83809-04AF-434A-A910-759F863EC8B0}"/>
              </a:ext>
            </a:extLst>
          </p:cNvPr>
          <p:cNvSpPr/>
          <p:nvPr/>
        </p:nvSpPr>
        <p:spPr>
          <a:xfrm>
            <a:off x="2856343" y="3019000"/>
            <a:ext cx="1558440" cy="369332"/>
          </a:xfrm>
          <a:prstGeom prst="rect">
            <a:avLst/>
          </a:prstGeom>
        </p:spPr>
        <p:txBody>
          <a:bodyPr wrap="none">
            <a:spAutoFit/>
          </a:bodyPr>
          <a:lstStyle/>
          <a:p>
            <a:r>
              <a:rPr lang="en-US" altLang="zh-TW" b="1" dirty="0">
                <a:solidFill>
                  <a:srgbClr val="FF0066"/>
                </a:solidFill>
                <a:latin typeface="Segoe Print" panose="02000600000000000000" pitchFamily="2" charset="0"/>
              </a:rPr>
              <a:t>temporarily</a:t>
            </a:r>
            <a:endParaRPr lang="zh-TW" altLang="en-US" b="1" dirty="0">
              <a:solidFill>
                <a:srgbClr val="FF0066"/>
              </a:solidFill>
              <a:latin typeface="Segoe Print" panose="02000600000000000000" pitchFamily="2" charset="0"/>
            </a:endParaRPr>
          </a:p>
        </p:txBody>
      </p:sp>
      <p:sp>
        <p:nvSpPr>
          <p:cNvPr id="38" name="矩形 37">
            <a:extLst>
              <a:ext uri="{FF2B5EF4-FFF2-40B4-BE49-F238E27FC236}">
                <a16:creationId xmlns:a16="http://schemas.microsoft.com/office/drawing/2014/main" id="{3B41AEB6-D0AC-4752-98A5-BC471D554ECB}"/>
              </a:ext>
            </a:extLst>
          </p:cNvPr>
          <p:cNvSpPr/>
          <p:nvPr/>
        </p:nvSpPr>
        <p:spPr>
          <a:xfrm>
            <a:off x="4613864" y="3678180"/>
            <a:ext cx="1457130" cy="369332"/>
          </a:xfrm>
          <a:prstGeom prst="rect">
            <a:avLst/>
          </a:prstGeom>
        </p:spPr>
        <p:txBody>
          <a:bodyPr wrap="none">
            <a:spAutoFit/>
          </a:bodyPr>
          <a:lstStyle/>
          <a:p>
            <a:r>
              <a:rPr lang="en-US" altLang="zh-TW" b="1" dirty="0">
                <a:solidFill>
                  <a:srgbClr val="FF0066"/>
                </a:solidFill>
                <a:latin typeface="Segoe Print" panose="02000600000000000000" pitchFamily="2" charset="0"/>
              </a:rPr>
              <a:t>apparently</a:t>
            </a:r>
            <a:endParaRPr lang="zh-TW" altLang="en-US" b="1" dirty="0">
              <a:solidFill>
                <a:srgbClr val="FF0066"/>
              </a:solidFill>
              <a:latin typeface="Segoe Print" panose="02000600000000000000" pitchFamily="2" charset="0"/>
            </a:endParaRPr>
          </a:p>
        </p:txBody>
      </p:sp>
      <p:sp>
        <p:nvSpPr>
          <p:cNvPr id="39" name="矩形 38">
            <a:extLst>
              <a:ext uri="{FF2B5EF4-FFF2-40B4-BE49-F238E27FC236}">
                <a16:creationId xmlns:a16="http://schemas.microsoft.com/office/drawing/2014/main" id="{A909B9E3-1086-4983-836E-43C62040AD20}"/>
              </a:ext>
            </a:extLst>
          </p:cNvPr>
          <p:cNvSpPr/>
          <p:nvPr/>
        </p:nvSpPr>
        <p:spPr>
          <a:xfrm>
            <a:off x="4610936" y="4349389"/>
            <a:ext cx="1524776" cy="369332"/>
          </a:xfrm>
          <a:prstGeom prst="rect">
            <a:avLst/>
          </a:prstGeom>
        </p:spPr>
        <p:txBody>
          <a:bodyPr wrap="none">
            <a:spAutoFit/>
          </a:bodyPr>
          <a:lstStyle/>
          <a:p>
            <a:r>
              <a:rPr lang="en-US" altLang="zh-TW" b="1" dirty="0">
                <a:solidFill>
                  <a:srgbClr val="FF0066"/>
                </a:solidFill>
                <a:latin typeface="Segoe Print" panose="02000600000000000000" pitchFamily="2" charset="0"/>
              </a:rPr>
              <a:t>deliberately</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A7A0FB58-998A-475C-9C20-648A5C46A7B6}"/>
              </a:ext>
            </a:extLst>
          </p:cNvPr>
          <p:cNvSpPr/>
          <p:nvPr/>
        </p:nvSpPr>
        <p:spPr>
          <a:xfrm>
            <a:off x="671279" y="1506817"/>
            <a:ext cx="8044703" cy="324704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I’d love to come for lunch, but </a:t>
            </a:r>
            <a:r>
              <a:rPr lang="en-US" altLang="zh-TW" sz="2000" i="1" dirty="0">
                <a:latin typeface="Calibri" panose="020F0502020204030204" pitchFamily="34" charset="0"/>
              </a:rPr>
              <a:t>u</a:t>
            </a:r>
            <a:r>
              <a:rPr lang="en-US" altLang="zh-TW" sz="2000" dirty="0">
                <a:latin typeface="Calibri" panose="020F0502020204030204" pitchFamily="34" charset="0"/>
              </a:rPr>
              <a:t>__________________</a:t>
            </a:r>
            <a:r>
              <a:rPr lang="zh-TW" altLang="en-US" sz="2000" dirty="0">
                <a:latin typeface="Calibri" panose="020F0502020204030204" pitchFamily="34" charset="0"/>
              </a:rPr>
              <a:t> </a:t>
            </a:r>
            <a:r>
              <a:rPr lang="en-US" altLang="zh-TW" sz="2000" dirty="0">
                <a:latin typeface="Calibri" panose="020F0502020204030204" pitchFamily="34" charset="0"/>
              </a:rPr>
              <a:t>I’m busy that day.</a:t>
            </a:r>
          </a:p>
          <a:p>
            <a:pPr marL="363538" indent="-363538">
              <a:spcBef>
                <a:spcPts val="600"/>
              </a:spcBef>
            </a:pPr>
            <a:r>
              <a:rPr lang="en-US" altLang="zh-TW" sz="2000" dirty="0">
                <a:latin typeface="Calibri" panose="020F0502020204030204" pitchFamily="34" charset="0"/>
              </a:rPr>
              <a:t>2 	You need to reply to this letter </a:t>
            </a:r>
            <a:r>
              <a:rPr lang="en-US" altLang="zh-TW" sz="2000" i="1" dirty="0" err="1">
                <a:latin typeface="Calibri" panose="020F0502020204030204" pitchFamily="34" charset="0"/>
              </a:rPr>
              <a:t>i</a:t>
            </a:r>
            <a:r>
              <a:rPr lang="en-US" altLang="zh-TW" sz="2000" dirty="0">
                <a:latin typeface="Calibri" panose="020F0502020204030204" pitchFamily="34" charset="0"/>
              </a:rPr>
              <a:t>__________________.</a:t>
            </a:r>
            <a:r>
              <a:rPr lang="zh-TW" altLang="en-US" sz="2000" dirty="0">
                <a:latin typeface="Calibri" panose="020F0502020204030204" pitchFamily="34" charset="0"/>
              </a:rPr>
              <a:t> </a:t>
            </a:r>
            <a:r>
              <a:rPr lang="en-US" altLang="zh-TW" sz="2000" dirty="0">
                <a:latin typeface="Calibri" panose="020F0502020204030204" pitchFamily="34" charset="0"/>
              </a:rPr>
              <a:t>It’s urgent.</a:t>
            </a:r>
          </a:p>
          <a:p>
            <a:pPr marL="363538" indent="-363538">
              <a:spcBef>
                <a:spcPts val="600"/>
              </a:spcBef>
            </a:pPr>
            <a:r>
              <a:rPr lang="en-US" altLang="zh-TW" sz="2000" dirty="0">
                <a:latin typeface="Calibri" panose="020F0502020204030204" pitchFamily="34" charset="0"/>
              </a:rPr>
              <a:t>3 	Oh dear, I’ve </a:t>
            </a:r>
            <a:r>
              <a:rPr lang="en-US" altLang="zh-TW" sz="2000" i="1" dirty="0">
                <a:latin typeface="Calibri" panose="020F0502020204030204" pitchFamily="34" charset="0"/>
              </a:rPr>
              <a:t>a</a:t>
            </a:r>
            <a:r>
              <a:rPr lang="en-US" altLang="zh-TW" sz="2000" dirty="0">
                <a:latin typeface="Calibri" panose="020F0502020204030204" pitchFamily="34" charset="0"/>
              </a:rPr>
              <a:t>__________________</a:t>
            </a:r>
            <a:r>
              <a:rPr lang="zh-TW" altLang="en-US" sz="2000" dirty="0">
                <a:latin typeface="Calibri" panose="020F0502020204030204" pitchFamily="34" charset="0"/>
              </a:rPr>
              <a:t> </a:t>
            </a:r>
            <a:r>
              <a:rPr lang="en-US" altLang="zh-TW" sz="2000" dirty="0">
                <a:latin typeface="Calibri" panose="020F0502020204030204" pitchFamily="34" charset="0"/>
              </a:rPr>
              <a:t>deleted the email.</a:t>
            </a:r>
            <a:r>
              <a:rPr lang="zh-TW" altLang="en-US" sz="2000" dirty="0">
                <a:latin typeface="Calibri" panose="020F0502020204030204" pitchFamily="34" charset="0"/>
              </a:rPr>
              <a:t> </a:t>
            </a:r>
            <a:r>
              <a:rPr lang="en-US" altLang="zh-TW" sz="2000" dirty="0">
                <a:latin typeface="Calibri" panose="020F0502020204030204" pitchFamily="34" charset="0"/>
              </a:rPr>
              <a:t>How did that happen?</a:t>
            </a:r>
          </a:p>
          <a:p>
            <a:pPr marL="363538" indent="-363538">
              <a:spcBef>
                <a:spcPts val="600"/>
              </a:spcBef>
            </a:pPr>
            <a:r>
              <a:rPr lang="en-US" altLang="zh-TW" sz="2000" dirty="0">
                <a:latin typeface="Calibri" panose="020F0502020204030204" pitchFamily="34" charset="0"/>
              </a:rPr>
              <a:t>4 	I’m working </a:t>
            </a:r>
            <a:r>
              <a:rPr lang="en-US" altLang="zh-TW" sz="2000" i="1" dirty="0">
                <a:latin typeface="Calibri" panose="020F0502020204030204" pitchFamily="34" charset="0"/>
              </a:rPr>
              <a:t>t</a:t>
            </a:r>
            <a:r>
              <a:rPr lang="en-US" altLang="zh-TW" sz="2000" dirty="0">
                <a:latin typeface="Calibri" panose="020F0502020204030204" pitchFamily="34" charset="0"/>
              </a:rPr>
              <a:t>__________________</a:t>
            </a:r>
            <a:r>
              <a:rPr lang="zh-TW" altLang="en-US" sz="2000" dirty="0">
                <a:latin typeface="Calibri" panose="020F0502020204030204" pitchFamily="34" charset="0"/>
              </a:rPr>
              <a:t> </a:t>
            </a:r>
            <a:r>
              <a:rPr lang="en-US" altLang="zh-TW" sz="2000" dirty="0">
                <a:latin typeface="Calibri" panose="020F0502020204030204" pitchFamily="34" charset="0"/>
              </a:rPr>
              <a:t>as the manager</a:t>
            </a:r>
            <a:r>
              <a:rPr lang="zh-TW" altLang="en-US" sz="2000" dirty="0">
                <a:latin typeface="Calibri" panose="020F0502020204030204" pitchFamily="34" charset="0"/>
              </a:rPr>
              <a:t> </a:t>
            </a:r>
            <a:r>
              <a:rPr lang="en-US" altLang="zh-TW" sz="2000" dirty="0">
                <a:latin typeface="Calibri" panose="020F0502020204030204" pitchFamily="34" charset="0"/>
              </a:rPr>
              <a:t>while my boss is away.</a:t>
            </a:r>
          </a:p>
          <a:p>
            <a:pPr marL="363538" indent="-363538">
              <a:spcBef>
                <a:spcPts val="600"/>
              </a:spcBef>
            </a:pPr>
            <a:r>
              <a:rPr lang="en-US" altLang="zh-TW" sz="2000" dirty="0">
                <a:latin typeface="Calibri" panose="020F0502020204030204" pitchFamily="34" charset="0"/>
              </a:rPr>
              <a:t>5 	We checked our records and </a:t>
            </a:r>
            <a:r>
              <a:rPr lang="en-US" altLang="zh-TW" sz="2000" i="1" dirty="0">
                <a:latin typeface="Calibri" panose="020F0502020204030204" pitchFamily="34" charset="0"/>
              </a:rPr>
              <a:t>a</a:t>
            </a:r>
            <a:r>
              <a:rPr lang="en-US" altLang="zh-TW" sz="2000" dirty="0">
                <a:latin typeface="Calibri" panose="020F0502020204030204" pitchFamily="34" charset="0"/>
              </a:rPr>
              <a:t>__________________</a:t>
            </a:r>
            <a:r>
              <a:rPr lang="zh-TW" altLang="en-US" sz="2000" dirty="0">
                <a:latin typeface="Calibri" panose="020F0502020204030204" pitchFamily="34" charset="0"/>
              </a:rPr>
              <a:t> </a:t>
            </a:r>
            <a:r>
              <a:rPr lang="en-US" altLang="zh-TW" sz="2000" dirty="0">
                <a:latin typeface="Calibri" panose="020F0502020204030204" pitchFamily="34" charset="0"/>
              </a:rPr>
              <a:t>the</a:t>
            </a:r>
            <a:r>
              <a:rPr lang="zh-TW" altLang="en-US" sz="2000" dirty="0">
                <a:latin typeface="Calibri" panose="020F0502020204030204" pitchFamily="34" charset="0"/>
              </a:rPr>
              <a:t> </a:t>
            </a:r>
            <a:r>
              <a:rPr lang="en-US" altLang="zh-TW" sz="2000" dirty="0">
                <a:latin typeface="Calibri" panose="020F0502020204030204" pitchFamily="34" charset="0"/>
              </a:rPr>
              <a:t>package was posted on 2 May.</a:t>
            </a:r>
          </a:p>
          <a:p>
            <a:pPr marL="363538" indent="-363538">
              <a:spcBef>
                <a:spcPts val="600"/>
              </a:spcBef>
            </a:pPr>
            <a:r>
              <a:rPr lang="en-US" altLang="zh-TW" sz="2000" dirty="0">
                <a:latin typeface="Calibri" panose="020F0502020204030204" pitchFamily="34" charset="0"/>
              </a:rPr>
              <a:t>6 	I think the boys arrived late </a:t>
            </a:r>
            <a:r>
              <a:rPr lang="en-US" altLang="zh-TW" sz="2000" i="1" dirty="0">
                <a:latin typeface="Calibri" panose="020F0502020204030204" pitchFamily="34" charset="0"/>
              </a:rPr>
              <a:t>d</a:t>
            </a:r>
            <a:r>
              <a:rPr lang="en-US" altLang="zh-TW" sz="2000" dirty="0">
                <a:latin typeface="Calibri" panose="020F0502020204030204" pitchFamily="34" charset="0"/>
              </a:rPr>
              <a:t>__________________</a:t>
            </a:r>
            <a:r>
              <a:rPr lang="zh-TW" altLang="en-US" sz="2000" dirty="0">
                <a:latin typeface="Calibri" panose="020F0502020204030204" pitchFamily="34" charset="0"/>
              </a:rPr>
              <a:t> </a:t>
            </a:r>
            <a:r>
              <a:rPr lang="en-US" altLang="zh-TW" sz="2000" dirty="0">
                <a:latin typeface="Calibri" panose="020F0502020204030204" pitchFamily="34" charset="0"/>
              </a:rPr>
              <a:t>to</a:t>
            </a:r>
            <a:r>
              <a:rPr lang="zh-TW" altLang="en-US" sz="2000" dirty="0">
                <a:latin typeface="Calibri" panose="020F0502020204030204" pitchFamily="34" charset="0"/>
              </a:rPr>
              <a:t> </a:t>
            </a:r>
            <a:r>
              <a:rPr lang="en-US" altLang="zh-TW" sz="2000" dirty="0">
                <a:latin typeface="Calibri" panose="020F0502020204030204" pitchFamily="34" charset="0"/>
              </a:rPr>
              <a:t>miss the test.</a:t>
            </a:r>
          </a:p>
        </p:txBody>
      </p:sp>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p:bldP spid="34" grpId="0"/>
      <p:bldP spid="38" grpId="0"/>
      <p:bldP spid="3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Answer as many questions</a:t>
            </a:r>
            <a:r>
              <a:rPr lang="zh-TW" altLang="en-US" sz="2000" dirty="0">
                <a:latin typeface="Calibri" panose="020F0502020204030204" pitchFamily="34" charset="0"/>
              </a:rPr>
              <a:t> </a:t>
            </a:r>
            <a:r>
              <a:rPr lang="en-US" altLang="zh-TW" sz="2000" dirty="0">
                <a:latin typeface="Calibri" panose="020F0502020204030204" pitchFamily="34" charset="0"/>
              </a:rPr>
              <a:t>as you can. The words in bold are in Unit 6.</a:t>
            </a:r>
            <a:endParaRPr lang="zh-TW" altLang="en-US" sz="2000" dirty="0">
              <a:latin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U6 Review-p. 80</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1854686" y="720296"/>
            <a:ext cx="770001" cy="252000"/>
          </a:xfrm>
          <a:prstGeom prst="rect">
            <a:avLst/>
          </a:prstGeom>
        </p:spPr>
      </p:pic>
      <p:sp>
        <p:nvSpPr>
          <p:cNvPr id="6" name="矩形 5">
            <a:extLst>
              <a:ext uri="{FF2B5EF4-FFF2-40B4-BE49-F238E27FC236}">
                <a16:creationId xmlns:a16="http://schemas.microsoft.com/office/drawing/2014/main" id="{A7A0FB58-998A-475C-9C20-648A5C46A7B6}"/>
              </a:ext>
            </a:extLst>
          </p:cNvPr>
          <p:cNvSpPr/>
          <p:nvPr/>
        </p:nvSpPr>
        <p:spPr>
          <a:xfrm>
            <a:off x="681006" y="1088528"/>
            <a:ext cx="8044703" cy="3862596"/>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What are </a:t>
            </a:r>
            <a:r>
              <a:rPr lang="en-US" altLang="zh-TW" sz="2000" b="1" dirty="0">
                <a:latin typeface="Calibri" panose="020F0502020204030204" pitchFamily="34" charset="0"/>
              </a:rPr>
              <a:t>false</a:t>
            </a:r>
            <a:r>
              <a:rPr lang="en-US" altLang="zh-TW" sz="2000" dirty="0">
                <a:latin typeface="Calibri" panose="020F0502020204030204" pitchFamily="34" charset="0"/>
              </a:rPr>
              <a:t> eyelashes?</a:t>
            </a:r>
          </a:p>
          <a:p>
            <a:pPr marL="363538" indent="-363538">
              <a:spcBef>
                <a:spcPts val="600"/>
              </a:spcBef>
            </a:pPr>
            <a:r>
              <a:rPr lang="en-US" altLang="zh-TW" sz="2000" dirty="0">
                <a:latin typeface="Calibri" panose="020F0502020204030204" pitchFamily="34" charset="0"/>
              </a:rPr>
              <a:t>2 	What do you understand by the expression</a:t>
            </a:r>
            <a:r>
              <a:rPr lang="zh-TW" altLang="en-US" sz="2000" dirty="0">
                <a:latin typeface="Calibri" panose="020F0502020204030204" pitchFamily="34" charset="0"/>
              </a:rPr>
              <a:t> </a:t>
            </a:r>
            <a:r>
              <a:rPr lang="en-US" altLang="zh-TW" sz="2000" dirty="0">
                <a:latin typeface="Calibri" panose="020F0502020204030204" pitchFamily="34" charset="0"/>
              </a:rPr>
              <a:t>‘</a:t>
            </a:r>
            <a:r>
              <a:rPr lang="en-US" altLang="zh-TW" sz="2000" b="1" dirty="0">
                <a:latin typeface="Calibri" panose="020F0502020204030204" pitchFamily="34" charset="0"/>
              </a:rPr>
              <a:t>flexible thinker</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3 	When might you get a </a:t>
            </a:r>
            <a:r>
              <a:rPr lang="en-US" altLang="zh-TW" sz="2000" b="1" dirty="0">
                <a:latin typeface="Calibri" panose="020F0502020204030204" pitchFamily="34" charset="0"/>
              </a:rPr>
              <a:t>reward</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4 	Name two activities you could do </a:t>
            </a:r>
            <a:r>
              <a:rPr lang="en-US" altLang="zh-TW" sz="2000" b="1" dirty="0">
                <a:latin typeface="Calibri" panose="020F0502020204030204" pitchFamily="34" charset="0"/>
              </a:rPr>
              <a:t>all day long</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5 	How many </a:t>
            </a:r>
            <a:r>
              <a:rPr lang="en-US" altLang="zh-TW" sz="2000" b="1" dirty="0">
                <a:latin typeface="Calibri" panose="020F0502020204030204" pitchFamily="34" charset="0"/>
              </a:rPr>
              <a:t>shapes</a:t>
            </a:r>
            <a:r>
              <a:rPr lang="en-US" altLang="zh-TW" sz="2000" dirty="0">
                <a:latin typeface="Calibri" panose="020F0502020204030204" pitchFamily="34" charset="0"/>
              </a:rPr>
              <a:t> can you name?</a:t>
            </a:r>
          </a:p>
          <a:p>
            <a:pPr marL="363538" indent="-363538">
              <a:spcBef>
                <a:spcPts val="600"/>
              </a:spcBef>
            </a:pPr>
            <a:r>
              <a:rPr lang="en-US" altLang="zh-TW" sz="2000" dirty="0">
                <a:latin typeface="Calibri" panose="020F0502020204030204" pitchFamily="34" charset="0"/>
              </a:rPr>
              <a:t>6 	Are </a:t>
            </a:r>
            <a:r>
              <a:rPr lang="en-US" altLang="zh-TW" sz="2000" b="1" dirty="0">
                <a:latin typeface="Calibri" panose="020F0502020204030204" pitchFamily="34" charset="0"/>
              </a:rPr>
              <a:t>lines</a:t>
            </a:r>
            <a:r>
              <a:rPr lang="en-US" altLang="zh-TW" sz="2000" dirty="0">
                <a:latin typeface="Calibri" panose="020F0502020204030204" pitchFamily="34" charset="0"/>
              </a:rPr>
              <a:t> always straight?</a:t>
            </a:r>
          </a:p>
          <a:p>
            <a:pPr marL="363538" indent="-363538">
              <a:spcBef>
                <a:spcPts val="600"/>
              </a:spcBef>
            </a:pPr>
            <a:r>
              <a:rPr lang="en-US" altLang="zh-TW" sz="2000" dirty="0">
                <a:latin typeface="Calibri" panose="020F0502020204030204" pitchFamily="34" charset="0"/>
              </a:rPr>
              <a:t>7 	Give examples of how to use </a:t>
            </a:r>
            <a:r>
              <a:rPr lang="en-US" altLang="zh-TW" sz="2000" b="1" dirty="0">
                <a:latin typeface="Calibri" panose="020F0502020204030204" pitchFamily="34" charset="0"/>
              </a:rPr>
              <a:t>record</a:t>
            </a:r>
            <a:r>
              <a:rPr lang="en-US" altLang="zh-TW" sz="2000" dirty="0">
                <a:latin typeface="Calibri" panose="020F0502020204030204" pitchFamily="34" charset="0"/>
              </a:rPr>
              <a:t> as a noun</a:t>
            </a:r>
            <a:r>
              <a:rPr lang="zh-TW" altLang="en-US" sz="2000" dirty="0">
                <a:latin typeface="Calibri" panose="020F0502020204030204" pitchFamily="34" charset="0"/>
              </a:rPr>
              <a:t> </a:t>
            </a:r>
            <a:r>
              <a:rPr lang="en-US" altLang="zh-TW" sz="2000" dirty="0">
                <a:latin typeface="Calibri" panose="020F0502020204030204" pitchFamily="34" charset="0"/>
              </a:rPr>
              <a:t>and as a verb.</a:t>
            </a:r>
          </a:p>
          <a:p>
            <a:pPr marL="363538" indent="-363538">
              <a:spcBef>
                <a:spcPts val="600"/>
              </a:spcBef>
            </a:pPr>
            <a:r>
              <a:rPr lang="en-US" altLang="zh-TW" sz="2000" dirty="0">
                <a:latin typeface="Calibri" panose="020F0502020204030204" pitchFamily="34" charset="0"/>
              </a:rPr>
              <a:t>8 	Is a </a:t>
            </a:r>
            <a:r>
              <a:rPr lang="en-US" altLang="zh-TW" sz="2000" b="1" dirty="0">
                <a:latin typeface="Calibri" panose="020F0502020204030204" pitchFamily="34" charset="0"/>
              </a:rPr>
              <a:t>hoax </a:t>
            </a:r>
            <a:r>
              <a:rPr lang="en-US" altLang="zh-TW" sz="2000" dirty="0">
                <a:latin typeface="Calibri" panose="020F0502020204030204" pitchFamily="34" charset="0"/>
              </a:rPr>
              <a:t>a person?</a:t>
            </a:r>
          </a:p>
          <a:p>
            <a:pPr marL="363538" indent="-363538">
              <a:spcBef>
                <a:spcPts val="600"/>
              </a:spcBef>
            </a:pPr>
            <a:r>
              <a:rPr lang="en-US" altLang="zh-TW" sz="2000" dirty="0">
                <a:latin typeface="Calibri" panose="020F0502020204030204" pitchFamily="34" charset="0"/>
              </a:rPr>
              <a:t>9 	What’s the difference between a </a:t>
            </a:r>
            <a:r>
              <a:rPr lang="en-US" altLang="zh-TW" sz="2000" b="1" dirty="0">
                <a:latin typeface="Calibri" panose="020F0502020204030204" pitchFamily="34" charset="0"/>
              </a:rPr>
              <a:t>trick</a:t>
            </a:r>
            <a:r>
              <a:rPr lang="en-US" altLang="zh-TW" sz="2000" dirty="0">
                <a:latin typeface="Calibri" panose="020F0502020204030204" pitchFamily="34" charset="0"/>
              </a:rPr>
              <a:t> and a</a:t>
            </a:r>
            <a:r>
              <a:rPr lang="zh-TW" altLang="en-US" sz="2000" dirty="0">
                <a:latin typeface="Calibri" panose="020F0502020204030204" pitchFamily="34" charset="0"/>
              </a:rPr>
              <a:t> </a:t>
            </a:r>
            <a:r>
              <a:rPr lang="en-US" altLang="zh-TW" sz="2000" b="1" dirty="0">
                <a:latin typeface="Calibri" panose="020F0502020204030204" pitchFamily="34" charset="0"/>
              </a:rPr>
              <a:t>puzzle</a:t>
            </a:r>
            <a:r>
              <a:rPr lang="en-US" altLang="zh-TW" sz="2000" dirty="0">
                <a:latin typeface="Calibri" panose="020F0502020204030204" pitchFamily="34" charset="0"/>
              </a:rPr>
              <a:t>?</a:t>
            </a:r>
          </a:p>
          <a:p>
            <a:pPr marL="363538" indent="-363538">
              <a:spcBef>
                <a:spcPts val="600"/>
              </a:spcBef>
            </a:pPr>
            <a:r>
              <a:rPr lang="en-US" altLang="zh-TW" sz="2000" dirty="0">
                <a:latin typeface="Calibri" panose="020F0502020204030204" pitchFamily="34" charset="0"/>
              </a:rPr>
              <a:t>10	What do you use a</a:t>
            </a:r>
            <a:r>
              <a:rPr lang="en-US" altLang="zh-TW" sz="2000" b="1" dirty="0">
                <a:latin typeface="Calibri" panose="020F0502020204030204" pitchFamily="34" charset="0"/>
              </a:rPr>
              <a:t> spade </a:t>
            </a:r>
            <a:r>
              <a:rPr lang="en-US" altLang="zh-TW" sz="2000" dirty="0">
                <a:latin typeface="Calibri" panose="020F0502020204030204" pitchFamily="34" charset="0"/>
              </a:rPr>
              <a:t>for?</a:t>
            </a:r>
          </a:p>
        </p:txBody>
      </p:sp>
      <p:sp>
        <p:nvSpPr>
          <p:cNvPr id="7" name="矩形 6">
            <a:extLst>
              <a:ext uri="{FF2B5EF4-FFF2-40B4-BE49-F238E27FC236}">
                <a16:creationId xmlns:a16="http://schemas.microsoft.com/office/drawing/2014/main" id="{EEEDC5DB-46D9-475F-B27D-6242B7A24282}"/>
              </a:ext>
            </a:extLst>
          </p:cNvPr>
          <p:cNvSpPr/>
          <p:nvPr/>
        </p:nvSpPr>
        <p:spPr>
          <a:xfrm>
            <a:off x="4652954" y="4593545"/>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pic>
        <p:nvPicPr>
          <p:cNvPr id="19458" name="Picture 2"/>
          <p:cNvPicPr>
            <a:picLocks noChangeAspect="1" noChangeArrowheads="1"/>
          </p:cNvPicPr>
          <p:nvPr/>
        </p:nvPicPr>
        <p:blipFill>
          <a:blip r:embed="rId3" cstate="print"/>
          <a:srcRect/>
          <a:stretch>
            <a:fillRect/>
          </a:stretch>
        </p:blipFill>
        <p:spPr bwMode="auto">
          <a:xfrm>
            <a:off x="2271791" y="5078167"/>
            <a:ext cx="5074943" cy="1263721"/>
          </a:xfrm>
          <a:prstGeom prst="rect">
            <a:avLst/>
          </a:prstGeom>
          <a:noFill/>
          <a:ln w="9525">
            <a:noFill/>
            <a:miter lim="800000"/>
            <a:headEnd/>
            <a:tailEnd/>
          </a:ln>
        </p:spPr>
      </p:pic>
    </p:spTree>
    <p:extLst>
      <p:ext uri="{BB962C8B-B14F-4D97-AF65-F5344CB8AC3E}">
        <p14:creationId xmlns:p14="http://schemas.microsoft.com/office/powerpoint/2010/main" val="399078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C753686-DF14-40E7-AD7F-BDDEC4CAFCC1}"/>
              </a:ext>
            </a:extLst>
          </p:cNvPr>
          <p:cNvSpPr/>
          <p:nvPr/>
        </p:nvSpPr>
        <p:spPr>
          <a:xfrm>
            <a:off x="255076" y="352869"/>
            <a:ext cx="641699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5</a:t>
            </a:r>
          </a:p>
        </p:txBody>
      </p:sp>
      <p:sp>
        <p:nvSpPr>
          <p:cNvPr id="14" name="矩形 13">
            <a:extLst>
              <a:ext uri="{FF2B5EF4-FFF2-40B4-BE49-F238E27FC236}">
                <a16:creationId xmlns:a16="http://schemas.microsoft.com/office/drawing/2014/main" id="{5B945255-04AF-41C6-BFDE-E8F48B92D66C}"/>
              </a:ext>
            </a:extLst>
          </p:cNvPr>
          <p:cNvSpPr/>
          <p:nvPr/>
        </p:nvSpPr>
        <p:spPr>
          <a:xfrm>
            <a:off x="255076" y="924950"/>
            <a:ext cx="8700665" cy="5186035"/>
          </a:xfrm>
          <a:prstGeom prst="rect">
            <a:avLst/>
          </a:prstGeom>
        </p:spPr>
        <p:txBody>
          <a:bodyPr wrap="square">
            <a:spAutoFit/>
          </a:bodyPr>
          <a:lstStyle/>
          <a:p>
            <a:pPr marL="360363" indent="-360363">
              <a:spcBef>
                <a:spcPts val="300"/>
              </a:spcBef>
            </a:pPr>
            <a:r>
              <a:rPr lang="en-US" altLang="zh-TW" sz="1700" b="1" dirty="0">
                <a:solidFill>
                  <a:srgbClr val="FF0066"/>
                </a:solidFill>
                <a:latin typeface="Segoe Print" panose="02000600000000000000" pitchFamily="2" charset="0"/>
              </a:rPr>
              <a:t>EXAMPLE ANSWERS</a:t>
            </a:r>
          </a:p>
          <a:p>
            <a:pPr marL="360363" indent="-360363">
              <a:spcBef>
                <a:spcPts val="300"/>
              </a:spcBef>
            </a:pPr>
            <a:r>
              <a:rPr lang="en-US" altLang="zh-TW" sz="1700" b="1" dirty="0">
                <a:solidFill>
                  <a:srgbClr val="FF0066"/>
                </a:solidFill>
                <a:latin typeface="Segoe Print" panose="02000600000000000000" pitchFamily="2" charset="0"/>
              </a:rPr>
              <a:t>1 	They are eyelashes that are not real / ones you put on</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and take off.</a:t>
            </a:r>
          </a:p>
          <a:p>
            <a:pPr marL="360363" indent="-360363">
              <a:spcBef>
                <a:spcPts val="300"/>
              </a:spcBef>
            </a:pPr>
            <a:r>
              <a:rPr lang="en-US" altLang="zh-TW" sz="1700" b="1" dirty="0">
                <a:solidFill>
                  <a:srgbClr val="FF0066"/>
                </a:solidFill>
                <a:latin typeface="Segoe Print" panose="02000600000000000000" pitchFamily="2" charset="0"/>
              </a:rPr>
              <a:t>2 	A flexible thinker is someone who can solve problems</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that don’t have a clear answer.</a:t>
            </a:r>
          </a:p>
          <a:p>
            <a:pPr marL="360363" indent="-360363">
              <a:spcBef>
                <a:spcPts val="300"/>
              </a:spcBef>
            </a:pPr>
            <a:r>
              <a:rPr lang="en-US" altLang="zh-TW" sz="1700" b="1" dirty="0">
                <a:solidFill>
                  <a:srgbClr val="FF0066"/>
                </a:solidFill>
                <a:latin typeface="Segoe Print" panose="02000600000000000000" pitchFamily="2" charset="0"/>
              </a:rPr>
              <a:t>3 	You might get a reward when you do something</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well and receive something in return, e.g. you find</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something and return it to the police/owner.</a:t>
            </a:r>
          </a:p>
          <a:p>
            <a:pPr marL="360363" indent="-360363">
              <a:spcBef>
                <a:spcPts val="300"/>
              </a:spcBef>
            </a:pPr>
            <a:r>
              <a:rPr lang="en-US" altLang="zh-TW" sz="1700" b="1" dirty="0">
                <a:solidFill>
                  <a:srgbClr val="FF0066"/>
                </a:solidFill>
                <a:latin typeface="Segoe Print" panose="02000600000000000000" pitchFamily="2" charset="0"/>
              </a:rPr>
              <a:t>4 	Students’ own answers, for example: sleep, sunbathe,</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relax, watch TV</a:t>
            </a:r>
          </a:p>
          <a:p>
            <a:pPr marL="360363" indent="-360363">
              <a:spcBef>
                <a:spcPts val="300"/>
              </a:spcBef>
            </a:pPr>
            <a:r>
              <a:rPr lang="en-US" altLang="zh-TW" sz="1700" b="1" dirty="0">
                <a:solidFill>
                  <a:srgbClr val="FF0066"/>
                </a:solidFill>
                <a:latin typeface="Segoe Print" panose="02000600000000000000" pitchFamily="2" charset="0"/>
              </a:rPr>
              <a:t>5 	Students’ own answers, for example: circle, rectangle,</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square, triangle, oval, sphere, star, cube, diamond,</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pentagon, hexagon, etc.</a:t>
            </a:r>
          </a:p>
          <a:p>
            <a:pPr marL="360363" indent="-360363">
              <a:spcBef>
                <a:spcPts val="300"/>
              </a:spcBef>
            </a:pPr>
            <a:r>
              <a:rPr lang="en-US" altLang="zh-TW" sz="1700" b="1" dirty="0">
                <a:solidFill>
                  <a:srgbClr val="FF0066"/>
                </a:solidFill>
                <a:latin typeface="Segoe Print" panose="02000600000000000000" pitchFamily="2" charset="0"/>
              </a:rPr>
              <a:t>6 	no</a:t>
            </a:r>
          </a:p>
          <a:p>
            <a:pPr marL="360363" indent="-360363">
              <a:spcBef>
                <a:spcPts val="300"/>
              </a:spcBef>
            </a:pPr>
            <a:r>
              <a:rPr lang="en-US" altLang="zh-TW" sz="1700" b="1" dirty="0">
                <a:solidFill>
                  <a:srgbClr val="FF0066"/>
                </a:solidFill>
                <a:latin typeface="Segoe Print" panose="02000600000000000000" pitchFamily="2" charset="0"/>
              </a:rPr>
              <a:t>7 	Students’ own answers, for example: She broke the</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world record. (noun), He’s recorded a new song. (verb),</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She’s got some cycling records. (noun), I’ve made a</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record of our conversation. (noun)</a:t>
            </a:r>
          </a:p>
          <a:p>
            <a:pPr marL="360363" indent="-360363">
              <a:spcBef>
                <a:spcPts val="300"/>
              </a:spcBef>
            </a:pPr>
            <a:r>
              <a:rPr lang="en-US" altLang="zh-TW" sz="1700" b="1" dirty="0">
                <a:solidFill>
                  <a:srgbClr val="FF0066"/>
                </a:solidFill>
                <a:latin typeface="Segoe Print" panose="02000600000000000000" pitchFamily="2" charset="0"/>
              </a:rPr>
              <a:t>8 	No, a hoax is a thing, a plan to deceive someone.</a:t>
            </a:r>
          </a:p>
          <a:p>
            <a:pPr marL="360363" indent="-360363">
              <a:spcBef>
                <a:spcPts val="300"/>
              </a:spcBef>
            </a:pPr>
            <a:r>
              <a:rPr lang="en-US" altLang="zh-TW" sz="1700" b="1" dirty="0">
                <a:solidFill>
                  <a:srgbClr val="FF0066"/>
                </a:solidFill>
                <a:latin typeface="Segoe Print" panose="02000600000000000000" pitchFamily="2" charset="0"/>
              </a:rPr>
              <a:t>9 	A trick is something you do to deceive someone; a</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puzzle is an activity in which you have to put pieces</a:t>
            </a:r>
            <a:r>
              <a:rPr lang="zh-TW" altLang="en-US" sz="1700" b="1" dirty="0">
                <a:solidFill>
                  <a:srgbClr val="FF0066"/>
                </a:solidFill>
                <a:latin typeface="Segoe Print" panose="02000600000000000000" pitchFamily="2" charset="0"/>
              </a:rPr>
              <a:t> </a:t>
            </a:r>
            <a:r>
              <a:rPr lang="en-US" altLang="zh-TW" sz="1700" b="1" dirty="0">
                <a:solidFill>
                  <a:srgbClr val="FF0066"/>
                </a:solidFill>
                <a:latin typeface="Segoe Print" panose="02000600000000000000" pitchFamily="2" charset="0"/>
              </a:rPr>
              <a:t>together or answer questions using skill.</a:t>
            </a:r>
          </a:p>
          <a:p>
            <a:pPr marL="360363" indent="-360363">
              <a:spcBef>
                <a:spcPts val="300"/>
              </a:spcBef>
            </a:pPr>
            <a:r>
              <a:rPr lang="en-US" altLang="zh-TW" sz="1700" b="1" dirty="0">
                <a:solidFill>
                  <a:srgbClr val="FF0066"/>
                </a:solidFill>
                <a:latin typeface="Segoe Print" panose="02000600000000000000" pitchFamily="2" charset="0"/>
              </a:rPr>
              <a:t>10	for digging</a:t>
            </a:r>
          </a:p>
        </p:txBody>
      </p:sp>
    </p:spTree>
    <p:extLst>
      <p:ext uri="{BB962C8B-B14F-4D97-AF65-F5344CB8AC3E}">
        <p14:creationId xmlns:p14="http://schemas.microsoft.com/office/powerpoint/2010/main" val="415735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left)">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left)">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wipe(left)">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wipe(left)">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wipe(left)">
                                      <p:cBhvr>
                                        <p:cTn id="42" dur="500"/>
                                        <p:tgtEl>
                                          <p:spTgt spid="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xEl>
                                              <p:pRg st="8" end="8"/>
                                            </p:txEl>
                                          </p:spTgt>
                                        </p:tgtEl>
                                        <p:attrNameLst>
                                          <p:attrName>style.visibility</p:attrName>
                                        </p:attrNameLst>
                                      </p:cBhvr>
                                      <p:to>
                                        <p:strVal val="visible"/>
                                      </p:to>
                                    </p:set>
                                    <p:animEffect transition="in" filter="wipe(left)">
                                      <p:cBhvr>
                                        <p:cTn id="47" dur="500"/>
                                        <p:tgtEl>
                                          <p:spTgt spid="1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xEl>
                                              <p:pRg st="9" end="9"/>
                                            </p:txEl>
                                          </p:spTgt>
                                        </p:tgtEl>
                                        <p:attrNameLst>
                                          <p:attrName>style.visibility</p:attrName>
                                        </p:attrNameLst>
                                      </p:cBhvr>
                                      <p:to>
                                        <p:strVal val="visible"/>
                                      </p:to>
                                    </p:set>
                                    <p:animEffect transition="in" filter="wipe(left)">
                                      <p:cBhvr>
                                        <p:cTn id="52" dur="500"/>
                                        <p:tgtEl>
                                          <p:spTgt spid="1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xEl>
                                              <p:pRg st="10" end="10"/>
                                            </p:txEl>
                                          </p:spTgt>
                                        </p:tgtEl>
                                        <p:attrNameLst>
                                          <p:attrName>style.visibility</p:attrName>
                                        </p:attrNameLst>
                                      </p:cBhvr>
                                      <p:to>
                                        <p:strVal val="visible"/>
                                      </p:to>
                                    </p:set>
                                    <p:animEffect transition="in" filter="wipe(left)">
                                      <p:cBhvr>
                                        <p:cTn id="57"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6198" y="952904"/>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Complete the expressions for reacting to news.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U6 Review-p. 80</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A7A0FB58-998A-475C-9C20-648A5C46A7B6}"/>
              </a:ext>
            </a:extLst>
          </p:cNvPr>
          <p:cNvSpPr/>
          <p:nvPr/>
        </p:nvSpPr>
        <p:spPr>
          <a:xfrm>
            <a:off x="681008" y="1428995"/>
            <a:ext cx="7898788"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__________</a:t>
            </a:r>
            <a:r>
              <a:rPr lang="zh-TW" altLang="en-US" sz="2000" dirty="0">
                <a:latin typeface="Calibri" panose="020F0502020204030204" pitchFamily="34" charset="0"/>
              </a:rPr>
              <a:t> </a:t>
            </a:r>
            <a:r>
              <a:rPr lang="en-US" altLang="zh-TW" sz="2000" dirty="0">
                <a:latin typeface="Calibri" panose="020F0502020204030204" pitchFamily="34" charset="0"/>
              </a:rPr>
              <a:t>__________ __________ joking!</a:t>
            </a:r>
          </a:p>
          <a:p>
            <a:pPr marL="363538" indent="-363538">
              <a:spcBef>
                <a:spcPts val="600"/>
              </a:spcBef>
            </a:pPr>
            <a:r>
              <a:rPr lang="en-US" altLang="zh-TW" sz="2000" dirty="0">
                <a:latin typeface="Calibri" panose="020F0502020204030204" pitchFamily="34" charset="0"/>
              </a:rPr>
              <a:t>2 	 __________ off __________!</a:t>
            </a:r>
          </a:p>
          <a:p>
            <a:pPr marL="363538" indent="-363538">
              <a:spcBef>
                <a:spcPts val="600"/>
              </a:spcBef>
            </a:pPr>
            <a:r>
              <a:rPr lang="en-US" altLang="zh-TW" sz="2000" dirty="0">
                <a:latin typeface="Calibri" panose="020F0502020204030204" pitchFamily="34" charset="0"/>
              </a:rPr>
              <a:t>3 	 __________ __________ __________ on!</a:t>
            </a:r>
          </a:p>
          <a:p>
            <a:pPr marL="363538" indent="-363538">
              <a:spcBef>
                <a:spcPts val="600"/>
              </a:spcBef>
            </a:pPr>
            <a:r>
              <a:rPr lang="en-US" altLang="zh-TW" sz="2000" dirty="0">
                <a:latin typeface="Calibri" panose="020F0502020204030204" pitchFamily="34" charset="0"/>
              </a:rPr>
              <a:t>4 	 __________ __________ __________ right!</a:t>
            </a:r>
          </a:p>
          <a:p>
            <a:pPr marL="363538" indent="-363538">
              <a:spcBef>
                <a:spcPts val="600"/>
              </a:spcBef>
            </a:pPr>
            <a:r>
              <a:rPr lang="en-US" altLang="zh-TW" sz="2000" dirty="0">
                <a:latin typeface="Calibri" panose="020F0502020204030204" pitchFamily="34" charset="0"/>
              </a:rPr>
              <a:t>5 	 __________ __________ serious?</a:t>
            </a:r>
          </a:p>
          <a:p>
            <a:pPr marL="363538" indent="-363538">
              <a:spcBef>
                <a:spcPts val="600"/>
              </a:spcBef>
            </a:pPr>
            <a:r>
              <a:rPr lang="en-US" altLang="zh-TW" sz="2000" dirty="0">
                <a:latin typeface="Calibri" panose="020F0502020204030204" pitchFamily="34" charset="0"/>
              </a:rPr>
              <a:t>6 	 __________ __________ sure?</a:t>
            </a:r>
          </a:p>
        </p:txBody>
      </p:sp>
      <p:sp>
        <p:nvSpPr>
          <p:cNvPr id="14" name="矩形 13">
            <a:extLst>
              <a:ext uri="{FF2B5EF4-FFF2-40B4-BE49-F238E27FC236}">
                <a16:creationId xmlns:a16="http://schemas.microsoft.com/office/drawing/2014/main" id="{CCC64213-B2C3-408F-A269-44230022AC2E}"/>
              </a:ext>
            </a:extLst>
          </p:cNvPr>
          <p:cNvSpPr/>
          <p:nvPr/>
        </p:nvSpPr>
        <p:spPr>
          <a:xfrm>
            <a:off x="1460615" y="1438823"/>
            <a:ext cx="609462" cy="369332"/>
          </a:xfrm>
          <a:prstGeom prst="rect">
            <a:avLst/>
          </a:prstGeom>
        </p:spPr>
        <p:txBody>
          <a:bodyPr wrap="none">
            <a:spAutoFit/>
          </a:bodyPr>
          <a:lstStyle/>
          <a:p>
            <a:r>
              <a:rPr lang="en-US" altLang="zh-TW" b="1" dirty="0">
                <a:solidFill>
                  <a:srgbClr val="FF0066"/>
                </a:solidFill>
                <a:latin typeface="Segoe Print" panose="02000600000000000000" pitchFamily="2" charset="0"/>
              </a:rPr>
              <a:t>You</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58DFFB73-433A-4E8F-89E3-731FFA969E2F}"/>
              </a:ext>
            </a:extLst>
          </p:cNvPr>
          <p:cNvSpPr/>
          <p:nvPr/>
        </p:nvSpPr>
        <p:spPr>
          <a:xfrm>
            <a:off x="2672417" y="1460969"/>
            <a:ext cx="761747" cy="369332"/>
          </a:xfrm>
          <a:prstGeom prst="rect">
            <a:avLst/>
          </a:prstGeom>
        </p:spPr>
        <p:txBody>
          <a:bodyPr wrap="none">
            <a:spAutoFit/>
          </a:bodyPr>
          <a:lstStyle/>
          <a:p>
            <a:r>
              <a:rPr lang="en-US" altLang="zh-TW" b="1" dirty="0">
                <a:solidFill>
                  <a:srgbClr val="FF0066"/>
                </a:solidFill>
                <a:latin typeface="Segoe Print" panose="02000600000000000000" pitchFamily="2" charset="0"/>
              </a:rPr>
              <a:t>must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7282183F-FB67-45DB-A1C3-C8A9037E151B}"/>
              </a:ext>
            </a:extLst>
          </p:cNvPr>
          <p:cNvSpPr/>
          <p:nvPr/>
        </p:nvSpPr>
        <p:spPr>
          <a:xfrm>
            <a:off x="4148261" y="1479012"/>
            <a:ext cx="439544"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B156103C-21C6-4A53-8435-6D312791F91E}"/>
              </a:ext>
            </a:extLst>
          </p:cNvPr>
          <p:cNvSpPr/>
          <p:nvPr/>
        </p:nvSpPr>
        <p:spPr>
          <a:xfrm>
            <a:off x="1415383" y="1862105"/>
            <a:ext cx="825867" cy="369332"/>
          </a:xfrm>
          <a:prstGeom prst="rect">
            <a:avLst/>
          </a:prstGeom>
        </p:spPr>
        <p:txBody>
          <a:bodyPr wrap="none">
            <a:spAutoFit/>
          </a:bodyPr>
          <a:lstStyle/>
          <a:p>
            <a:r>
              <a:rPr lang="en-US" altLang="zh-TW" b="1" dirty="0">
                <a:solidFill>
                  <a:srgbClr val="FF0066"/>
                </a:solidFill>
                <a:latin typeface="Segoe Print" panose="02000600000000000000" pitchFamily="2" charset="0"/>
              </a:rPr>
              <a:t>Come</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A9A7D021-183F-4E05-9E88-2562E33032CD}"/>
              </a:ext>
            </a:extLst>
          </p:cNvPr>
          <p:cNvSpPr/>
          <p:nvPr/>
        </p:nvSpPr>
        <p:spPr>
          <a:xfrm>
            <a:off x="3270590" y="1863059"/>
            <a:ext cx="410690" cy="369332"/>
          </a:xfrm>
          <a:prstGeom prst="rect">
            <a:avLst/>
          </a:prstGeom>
        </p:spPr>
        <p:txBody>
          <a:bodyPr wrap="none">
            <a:spAutoFit/>
          </a:bodyPr>
          <a:lstStyle/>
          <a:p>
            <a:r>
              <a:rPr lang="en-US" altLang="zh-TW" dirty="0"/>
              <a:t> </a:t>
            </a:r>
            <a:r>
              <a:rPr lang="en-US" altLang="zh-TW" b="1" dirty="0">
                <a:solidFill>
                  <a:srgbClr val="FF0066"/>
                </a:solidFill>
                <a:latin typeface="Segoe Print" panose="02000600000000000000" pitchFamily="2" charset="0"/>
              </a:rPr>
              <a:t>it</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22A05314-6E9E-4F8A-92F7-EAF4FB85B539}"/>
              </a:ext>
            </a:extLst>
          </p:cNvPr>
          <p:cNvSpPr/>
          <p:nvPr/>
        </p:nvSpPr>
        <p:spPr>
          <a:xfrm>
            <a:off x="1363899" y="2236723"/>
            <a:ext cx="901209" cy="369332"/>
          </a:xfrm>
          <a:prstGeom prst="rect">
            <a:avLst/>
          </a:prstGeom>
        </p:spPr>
        <p:txBody>
          <a:bodyPr wrap="none">
            <a:spAutoFit/>
          </a:bodyPr>
          <a:lstStyle/>
          <a:p>
            <a:r>
              <a:rPr lang="en-US" altLang="zh-TW" b="1" dirty="0">
                <a:solidFill>
                  <a:srgbClr val="FF0066"/>
                </a:solidFill>
                <a:latin typeface="Segoe Print" panose="02000600000000000000" pitchFamily="2" charset="0"/>
              </a:rPr>
              <a:t>You’re</a:t>
            </a:r>
            <a:endParaRPr lang="zh-TW" altLang="en-US" b="1" dirty="0">
              <a:solidFill>
                <a:srgbClr val="FF0066"/>
              </a:solidFill>
              <a:latin typeface="Segoe Print" panose="02000600000000000000" pitchFamily="2" charset="0"/>
            </a:endParaRPr>
          </a:p>
        </p:txBody>
      </p:sp>
      <p:sp>
        <p:nvSpPr>
          <p:cNvPr id="26" name="矩形 25">
            <a:extLst>
              <a:ext uri="{FF2B5EF4-FFF2-40B4-BE49-F238E27FC236}">
                <a16:creationId xmlns:a16="http://schemas.microsoft.com/office/drawing/2014/main" id="{BCAF87D1-5C9D-4784-9D28-5A691F3CC441}"/>
              </a:ext>
            </a:extLst>
          </p:cNvPr>
          <p:cNvSpPr/>
          <p:nvPr/>
        </p:nvSpPr>
        <p:spPr>
          <a:xfrm>
            <a:off x="308032" y="3821751"/>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groups. Write surprising sentences about</a:t>
            </a:r>
            <a:r>
              <a:rPr lang="zh-TW" altLang="en-US" sz="2000" dirty="0">
                <a:latin typeface="Calibri" panose="020F0502020204030204" pitchFamily="34" charset="0"/>
              </a:rPr>
              <a:t> </a:t>
            </a:r>
            <a:r>
              <a:rPr lang="en-US" altLang="zh-TW" sz="2000" dirty="0">
                <a:latin typeface="Calibri" panose="020F0502020204030204" pitchFamily="34" charset="0"/>
              </a:rPr>
              <a:t>yourself (true and false). Take turns to read out</a:t>
            </a:r>
            <a:r>
              <a:rPr lang="zh-TW" altLang="en-US" sz="2000" dirty="0">
                <a:latin typeface="Calibri" panose="020F0502020204030204" pitchFamily="34" charset="0"/>
              </a:rPr>
              <a:t> </a:t>
            </a:r>
            <a:r>
              <a:rPr lang="en-US" altLang="zh-TW" sz="2000" dirty="0">
                <a:latin typeface="Calibri" panose="020F0502020204030204" pitchFamily="34" charset="0"/>
              </a:rPr>
              <a:t>your sentences. Use appropriate expressions to</a:t>
            </a:r>
            <a:r>
              <a:rPr lang="zh-TW" altLang="en-US" sz="2000" dirty="0">
                <a:latin typeface="Calibri" panose="020F0502020204030204" pitchFamily="34" charset="0"/>
              </a:rPr>
              <a:t> </a:t>
            </a:r>
            <a:r>
              <a:rPr lang="en-US" altLang="zh-TW" sz="2000" dirty="0">
                <a:latin typeface="Calibri" panose="020F0502020204030204" pitchFamily="34" charset="0"/>
              </a:rPr>
              <a:t>react to the sentences about the other people and</a:t>
            </a:r>
            <a:r>
              <a:rPr lang="zh-TW" altLang="en-US" sz="2000" dirty="0">
                <a:latin typeface="Calibri" panose="020F0502020204030204" pitchFamily="34" charset="0"/>
              </a:rPr>
              <a:t> </a:t>
            </a:r>
            <a:r>
              <a:rPr lang="en-US" altLang="zh-TW" sz="2000" dirty="0">
                <a:latin typeface="Calibri" panose="020F0502020204030204" pitchFamily="34" charset="0"/>
              </a:rPr>
              <a:t>try to find out which sentences are true</a:t>
            </a:r>
            <a:r>
              <a:rPr lang="en-US" altLang="zh-TW" sz="2000" dirty="0"/>
              <a:t>.</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22A05314-6E9E-4F8A-92F7-EAF4FB85B539}"/>
              </a:ext>
            </a:extLst>
          </p:cNvPr>
          <p:cNvSpPr/>
          <p:nvPr/>
        </p:nvSpPr>
        <p:spPr>
          <a:xfrm>
            <a:off x="2651118" y="2245173"/>
            <a:ext cx="938077"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having</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22A05314-6E9E-4F8A-92F7-EAF4FB85B539}"/>
              </a:ext>
            </a:extLst>
          </p:cNvPr>
          <p:cNvSpPr/>
          <p:nvPr/>
        </p:nvSpPr>
        <p:spPr>
          <a:xfrm>
            <a:off x="1452065" y="2596144"/>
            <a:ext cx="724878" cy="369332"/>
          </a:xfrm>
          <a:prstGeom prst="rect">
            <a:avLst/>
          </a:prstGeom>
        </p:spPr>
        <p:txBody>
          <a:bodyPr wrap="none">
            <a:spAutoFit/>
          </a:bodyPr>
          <a:lstStyle/>
          <a:p>
            <a:r>
              <a:rPr lang="en-US" altLang="zh-TW" b="1" dirty="0">
                <a:solidFill>
                  <a:srgbClr val="FF0066"/>
                </a:solidFill>
                <a:latin typeface="Segoe Print" panose="02000600000000000000" pitchFamily="2" charset="0"/>
              </a:rPr>
              <a:t>That</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22A05314-6E9E-4F8A-92F7-EAF4FB85B539}"/>
              </a:ext>
            </a:extLst>
          </p:cNvPr>
          <p:cNvSpPr/>
          <p:nvPr/>
        </p:nvSpPr>
        <p:spPr>
          <a:xfrm>
            <a:off x="4184989" y="2267371"/>
            <a:ext cx="53572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me</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22A05314-6E9E-4F8A-92F7-EAF4FB85B539}"/>
              </a:ext>
            </a:extLst>
          </p:cNvPr>
          <p:cNvSpPr/>
          <p:nvPr/>
        </p:nvSpPr>
        <p:spPr>
          <a:xfrm>
            <a:off x="2744894" y="2614979"/>
            <a:ext cx="750526"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can’t</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22A05314-6E9E-4F8A-92F7-EAF4FB85B539}"/>
              </a:ext>
            </a:extLst>
          </p:cNvPr>
          <p:cNvSpPr/>
          <p:nvPr/>
        </p:nvSpPr>
        <p:spPr>
          <a:xfrm>
            <a:off x="4205538" y="2626966"/>
            <a:ext cx="439544"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a:t>
            </a:r>
            <a:endParaRPr lang="zh-TW" altLang="en-US" b="1" dirty="0">
              <a:solidFill>
                <a:srgbClr val="FF0066"/>
              </a:solidFill>
              <a:latin typeface="Segoe Print" panose="02000600000000000000" pitchFamily="2" charset="0"/>
            </a:endParaRPr>
          </a:p>
        </p:txBody>
      </p:sp>
      <p:sp>
        <p:nvSpPr>
          <p:cNvPr id="29" name="矩形 28">
            <a:extLst>
              <a:ext uri="{FF2B5EF4-FFF2-40B4-BE49-F238E27FC236}">
                <a16:creationId xmlns:a16="http://schemas.microsoft.com/office/drawing/2014/main" id="{22A05314-6E9E-4F8A-92F7-EAF4FB85B539}"/>
              </a:ext>
            </a:extLst>
          </p:cNvPr>
          <p:cNvSpPr/>
          <p:nvPr/>
        </p:nvSpPr>
        <p:spPr>
          <a:xfrm>
            <a:off x="1472612" y="2976288"/>
            <a:ext cx="601447" cy="369332"/>
          </a:xfrm>
          <a:prstGeom prst="rect">
            <a:avLst/>
          </a:prstGeom>
        </p:spPr>
        <p:txBody>
          <a:bodyPr wrap="none">
            <a:spAutoFit/>
          </a:bodyPr>
          <a:lstStyle/>
          <a:p>
            <a:r>
              <a:rPr lang="en-US" altLang="zh-TW" b="1" dirty="0">
                <a:solidFill>
                  <a:srgbClr val="FF0066"/>
                </a:solidFill>
                <a:latin typeface="Segoe Print" panose="02000600000000000000" pitchFamily="2" charset="0"/>
              </a:rPr>
              <a:t>Are</a:t>
            </a:r>
            <a:endParaRPr lang="zh-TW" altLang="en-US" b="1" dirty="0">
              <a:solidFill>
                <a:srgbClr val="FF0066"/>
              </a:solidFill>
              <a:latin typeface="Segoe Print" panose="02000600000000000000" pitchFamily="2" charset="0"/>
            </a:endParaRPr>
          </a:p>
        </p:txBody>
      </p:sp>
      <p:sp>
        <p:nvSpPr>
          <p:cNvPr id="30" name="矩形 29">
            <a:extLst>
              <a:ext uri="{FF2B5EF4-FFF2-40B4-BE49-F238E27FC236}">
                <a16:creationId xmlns:a16="http://schemas.microsoft.com/office/drawing/2014/main" id="{22A05314-6E9E-4F8A-92F7-EAF4FB85B539}"/>
              </a:ext>
            </a:extLst>
          </p:cNvPr>
          <p:cNvSpPr/>
          <p:nvPr/>
        </p:nvSpPr>
        <p:spPr>
          <a:xfrm>
            <a:off x="2756881" y="2996836"/>
            <a:ext cx="591829" cy="369332"/>
          </a:xfrm>
          <a:prstGeom prst="rect">
            <a:avLst/>
          </a:prstGeom>
        </p:spPr>
        <p:txBody>
          <a:bodyPr wrap="none">
            <a:spAutoFit/>
          </a:bodyPr>
          <a:lstStyle/>
          <a:p>
            <a:r>
              <a:rPr lang="en-US" altLang="zh-TW" b="1" dirty="0">
                <a:solidFill>
                  <a:srgbClr val="FF0066"/>
                </a:solidFill>
                <a:latin typeface="Segoe Print" panose="02000600000000000000" pitchFamily="2" charset="0"/>
              </a:rPr>
              <a:t>you</a:t>
            </a:r>
            <a:endParaRPr lang="zh-TW" altLang="en-US" b="1" dirty="0">
              <a:solidFill>
                <a:srgbClr val="FF0066"/>
              </a:solidFill>
              <a:latin typeface="Segoe Print" panose="02000600000000000000" pitchFamily="2" charset="0"/>
            </a:endParaRPr>
          </a:p>
        </p:txBody>
      </p:sp>
      <p:sp>
        <p:nvSpPr>
          <p:cNvPr id="31" name="矩形 30">
            <a:extLst>
              <a:ext uri="{FF2B5EF4-FFF2-40B4-BE49-F238E27FC236}">
                <a16:creationId xmlns:a16="http://schemas.microsoft.com/office/drawing/2014/main" id="{22A05314-6E9E-4F8A-92F7-EAF4FB85B539}"/>
              </a:ext>
            </a:extLst>
          </p:cNvPr>
          <p:cNvSpPr/>
          <p:nvPr/>
        </p:nvSpPr>
        <p:spPr>
          <a:xfrm>
            <a:off x="1460625" y="3406090"/>
            <a:ext cx="601447" cy="369332"/>
          </a:xfrm>
          <a:prstGeom prst="rect">
            <a:avLst/>
          </a:prstGeom>
        </p:spPr>
        <p:txBody>
          <a:bodyPr wrap="none">
            <a:spAutoFit/>
          </a:bodyPr>
          <a:lstStyle/>
          <a:p>
            <a:r>
              <a:rPr lang="en-US" altLang="zh-TW" b="1" dirty="0">
                <a:solidFill>
                  <a:srgbClr val="FF0066"/>
                </a:solidFill>
                <a:latin typeface="Segoe Print" panose="02000600000000000000" pitchFamily="2" charset="0"/>
              </a:rPr>
              <a:t>Are</a:t>
            </a:r>
            <a:endParaRPr lang="zh-TW" altLang="en-US" b="1" dirty="0">
              <a:solidFill>
                <a:srgbClr val="FF0066"/>
              </a:solidFill>
              <a:latin typeface="Segoe Print" panose="02000600000000000000" pitchFamily="2" charset="0"/>
            </a:endParaRPr>
          </a:p>
        </p:txBody>
      </p:sp>
      <p:sp>
        <p:nvSpPr>
          <p:cNvPr id="32" name="矩形 31">
            <a:extLst>
              <a:ext uri="{FF2B5EF4-FFF2-40B4-BE49-F238E27FC236}">
                <a16:creationId xmlns:a16="http://schemas.microsoft.com/office/drawing/2014/main" id="{22A05314-6E9E-4F8A-92F7-EAF4FB85B539}"/>
              </a:ext>
            </a:extLst>
          </p:cNvPr>
          <p:cNvSpPr/>
          <p:nvPr/>
        </p:nvSpPr>
        <p:spPr>
          <a:xfrm>
            <a:off x="2837362" y="3395816"/>
            <a:ext cx="591829" cy="369332"/>
          </a:xfrm>
          <a:prstGeom prst="rect">
            <a:avLst/>
          </a:prstGeom>
        </p:spPr>
        <p:txBody>
          <a:bodyPr wrap="none">
            <a:spAutoFit/>
          </a:bodyPr>
          <a:lstStyle/>
          <a:p>
            <a:r>
              <a:rPr lang="en-US" altLang="zh-TW" b="1" dirty="0">
                <a:solidFill>
                  <a:srgbClr val="FF0066"/>
                </a:solidFill>
                <a:latin typeface="Segoe Print" panose="02000600000000000000" pitchFamily="2" charset="0"/>
              </a:rPr>
              <a:t>you</a:t>
            </a:r>
            <a:endParaRPr lang="zh-TW" altLang="en-US" b="1" dirty="0">
              <a:solidFill>
                <a:srgbClr val="FF0066"/>
              </a:solidFill>
              <a:latin typeface="Segoe Print" panose="02000600000000000000" pitchFamily="2" charset="0"/>
            </a:endParaRPr>
          </a:p>
        </p:txBody>
      </p:sp>
      <p:pic>
        <p:nvPicPr>
          <p:cNvPr id="20482" name="Picture 2"/>
          <p:cNvPicPr>
            <a:picLocks noChangeAspect="1" noChangeArrowheads="1"/>
          </p:cNvPicPr>
          <p:nvPr/>
        </p:nvPicPr>
        <p:blipFill>
          <a:blip r:embed="rId2" cstate="print"/>
          <a:srcRect/>
          <a:stretch>
            <a:fillRect/>
          </a:stretch>
        </p:blipFill>
        <p:spPr bwMode="auto">
          <a:xfrm>
            <a:off x="1756881" y="5542835"/>
            <a:ext cx="5462303" cy="673029"/>
          </a:xfrm>
          <a:prstGeom prst="rect">
            <a:avLst/>
          </a:prstGeom>
          <a:noFill/>
          <a:ln w="9525">
            <a:noFill/>
            <a:miter lim="800000"/>
            <a:headEnd/>
            <a:tailEnd/>
          </a:ln>
        </p:spPr>
      </p:pic>
    </p:spTree>
    <p:extLst>
      <p:ext uri="{BB962C8B-B14F-4D97-AF65-F5344CB8AC3E}">
        <p14:creationId xmlns:p14="http://schemas.microsoft.com/office/powerpoint/2010/main" val="780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left)">
                                      <p:cBhvr>
                                        <p:cTn id="7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P spid="25" grpId="0"/>
      <p:bldP spid="20" grpId="0"/>
      <p:bldP spid="21" grpId="0"/>
      <p:bldP spid="22" grpId="0"/>
      <p:bldP spid="23" grpId="0"/>
      <p:bldP spid="24" grpId="0"/>
      <p:bldP spid="29"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1FB5A0E-9DC1-494A-8BF9-C5883AAD804E}"/>
              </a:ext>
            </a:extLst>
          </p:cNvPr>
          <p:cNvSpPr/>
          <p:nvPr/>
        </p:nvSpPr>
        <p:spPr>
          <a:xfrm>
            <a:off x="646837" y="2375324"/>
            <a:ext cx="8116505" cy="2631490"/>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How good are you at flexible and ____________ thinking?</a:t>
            </a:r>
          </a:p>
          <a:p>
            <a:pPr marL="360000" indent="-360000">
              <a:spcBef>
                <a:spcPts val="600"/>
              </a:spcBef>
            </a:pPr>
            <a:r>
              <a:rPr lang="en-US" altLang="zh-TW" sz="2000" dirty="0">
                <a:latin typeface="Calibri" panose="020F0502020204030204" pitchFamily="34" charset="0"/>
              </a:rPr>
              <a:t>2 	Does the promise of a reward make you work ___________?</a:t>
            </a:r>
          </a:p>
          <a:p>
            <a:pPr marL="360000" indent="-360000">
              <a:spcBef>
                <a:spcPts val="600"/>
              </a:spcBef>
            </a:pPr>
            <a:r>
              <a:rPr lang="en-US" altLang="zh-TW" sz="2000" dirty="0">
                <a:latin typeface="Calibri" panose="020F0502020204030204" pitchFamily="34" charset="0"/>
              </a:rPr>
              <a:t>3 	Imagine I offer half of you some money to do this task more __________.</a:t>
            </a:r>
          </a:p>
          <a:p>
            <a:pPr marL="360000" indent="-360000">
              <a:spcBef>
                <a:spcPts val="600"/>
              </a:spcBef>
            </a:pPr>
            <a:r>
              <a:rPr lang="en-US" altLang="zh-TW" sz="2000" dirty="0">
                <a:latin typeface="Calibri" panose="020F0502020204030204" pitchFamily="34" charset="0"/>
              </a:rPr>
              <a:t>4 	I’m going to see how long it takes you so that we can find out the average ____________.</a:t>
            </a:r>
          </a:p>
          <a:p>
            <a:pPr marL="360000" indent="-360000">
              <a:spcBef>
                <a:spcPts val="600"/>
              </a:spcBef>
            </a:pPr>
            <a:r>
              <a:rPr lang="en-US" altLang="zh-TW" sz="2000" dirty="0">
                <a:latin typeface="Calibri" panose="020F0502020204030204" pitchFamily="34" charset="0"/>
              </a:rPr>
              <a:t>5 	The people with the reward of ___________ will be quicker, right?</a:t>
            </a:r>
          </a:p>
          <a:p>
            <a:pPr marL="360000" indent="-360000">
              <a:spcBef>
                <a:spcPts val="600"/>
              </a:spcBef>
            </a:pPr>
            <a:r>
              <a:rPr lang="en-US" altLang="zh-TW" sz="2000" dirty="0">
                <a:latin typeface="Calibri" panose="020F0502020204030204" pitchFamily="34" charset="0"/>
              </a:rPr>
              <a:t>6 	The people in the first group need more time to find the ___________.</a:t>
            </a:r>
            <a:endParaRPr lang="zh-TW" altLang="en-US" sz="2000" dirty="0">
              <a:latin typeface="Calibri" panose="020F0502020204030204" pitchFamily="34" charset="0"/>
            </a:endParaRPr>
          </a:p>
        </p:txBody>
      </p:sp>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6a-p. 70</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a speaker at a conference. She asks her audience to do the puzzle in Exercise 1. What is the mystery she also talks about?</a:t>
            </a:r>
            <a:endParaRPr lang="zh-TW" altLang="en-US" sz="2000" dirty="0">
              <a:latin typeface="Calibri" panose="020F0502020204030204" pitchFamily="34" charset="0"/>
              <a:cs typeface="Calibri" panose="020F0502020204030204" pitchFamily="34" charset="0"/>
            </a:endParaRPr>
          </a:p>
        </p:txBody>
      </p:sp>
      <p:sp>
        <p:nvSpPr>
          <p:cNvPr id="22" name="矩形 21">
            <a:extLst>
              <a:ext uri="{FF2B5EF4-FFF2-40B4-BE49-F238E27FC236}">
                <a16:creationId xmlns:a16="http://schemas.microsoft.com/office/drawing/2014/main" id="{DC117DB2-1F70-4AE1-95D8-24D33CDCBED9}"/>
              </a:ext>
            </a:extLst>
          </p:cNvPr>
          <p:cNvSpPr/>
          <p:nvPr/>
        </p:nvSpPr>
        <p:spPr>
          <a:xfrm>
            <a:off x="303346" y="1876999"/>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again and complete the sentences.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6882832A-60CD-4FBA-8B75-5C7878FB0CD9}"/>
              </a:ext>
            </a:extLst>
          </p:cNvPr>
          <p:cNvSpPr/>
          <p:nvPr/>
        </p:nvSpPr>
        <p:spPr>
          <a:xfrm>
            <a:off x="666715" y="1169309"/>
            <a:ext cx="6911851" cy="369332"/>
          </a:xfrm>
          <a:prstGeom prst="rect">
            <a:avLst/>
          </a:prstGeom>
        </p:spPr>
        <p:txBody>
          <a:bodyPr wrap="square">
            <a:spAutoFit/>
          </a:bodyPr>
          <a:lstStyle/>
          <a:p>
            <a:pPr indent="-360000"/>
            <a:r>
              <a:rPr lang="en-US" altLang="zh-TW" b="1" dirty="0">
                <a:solidFill>
                  <a:srgbClr val="FF0066"/>
                </a:solidFill>
                <a:latin typeface="Segoe Print" panose="02000600000000000000" pitchFamily="2" charset="0"/>
              </a:rPr>
              <a:t>If you offer someone a reward, they work more slowly.</a:t>
            </a:r>
            <a:endParaRPr lang="zh-TW" altLang="en-US" b="1" dirty="0">
              <a:solidFill>
                <a:srgbClr val="FF0066"/>
              </a:solidFill>
              <a:latin typeface="Segoe Print" panose="02000600000000000000" pitchFamily="2" charset="0"/>
            </a:endParaRPr>
          </a:p>
        </p:txBody>
      </p:sp>
      <p:sp>
        <p:nvSpPr>
          <p:cNvPr id="7" name="矩形 6">
            <a:extLst>
              <a:ext uri="{FF2B5EF4-FFF2-40B4-BE49-F238E27FC236}">
                <a16:creationId xmlns:a16="http://schemas.microsoft.com/office/drawing/2014/main" id="{D98CDB17-2637-4B6C-9B63-F00EFD9B1C44}"/>
              </a:ext>
            </a:extLst>
          </p:cNvPr>
          <p:cNvSpPr/>
          <p:nvPr/>
        </p:nvSpPr>
        <p:spPr>
          <a:xfrm>
            <a:off x="7395310" y="78350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44</a:t>
            </a:r>
            <a:endParaRPr lang="zh-TW" altLang="en-US" dirty="0">
              <a:solidFill>
                <a:schemeClr val="bg1">
                  <a:lumMod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D98CDB17-2637-4B6C-9B63-F00EFD9B1C44}"/>
              </a:ext>
            </a:extLst>
          </p:cNvPr>
          <p:cNvSpPr/>
          <p:nvPr/>
        </p:nvSpPr>
        <p:spPr>
          <a:xfrm>
            <a:off x="5274866" y="190008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44</a:t>
            </a:r>
            <a:endParaRPr lang="zh-TW" altLang="en-US" dirty="0">
              <a:solidFill>
                <a:schemeClr val="bg1">
                  <a:lumMod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4F8AF148-F4EF-4360-9BE3-E3A359116E94}"/>
              </a:ext>
            </a:extLst>
          </p:cNvPr>
          <p:cNvSpPr/>
          <p:nvPr/>
        </p:nvSpPr>
        <p:spPr>
          <a:xfrm>
            <a:off x="4767221" y="2433887"/>
            <a:ext cx="10991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creative</a:t>
            </a:r>
          </a:p>
        </p:txBody>
      </p:sp>
      <p:sp>
        <p:nvSpPr>
          <p:cNvPr id="10" name="矩形 9">
            <a:extLst>
              <a:ext uri="{FF2B5EF4-FFF2-40B4-BE49-F238E27FC236}">
                <a16:creationId xmlns:a16="http://schemas.microsoft.com/office/drawing/2014/main" id="{4F8AF148-F4EF-4360-9BE3-E3A359116E94}"/>
              </a:ext>
            </a:extLst>
          </p:cNvPr>
          <p:cNvSpPr/>
          <p:nvPr/>
        </p:nvSpPr>
        <p:spPr>
          <a:xfrm>
            <a:off x="6076930" y="2815335"/>
            <a:ext cx="11085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harder</a:t>
            </a:r>
          </a:p>
        </p:txBody>
      </p:sp>
      <p:sp>
        <p:nvSpPr>
          <p:cNvPr id="11" name="矩形 10">
            <a:extLst>
              <a:ext uri="{FF2B5EF4-FFF2-40B4-BE49-F238E27FC236}">
                <a16:creationId xmlns:a16="http://schemas.microsoft.com/office/drawing/2014/main" id="{4F8AF148-F4EF-4360-9BE3-E3A359116E94}"/>
              </a:ext>
            </a:extLst>
          </p:cNvPr>
          <p:cNvSpPr/>
          <p:nvPr/>
        </p:nvSpPr>
        <p:spPr>
          <a:xfrm>
            <a:off x="7471097" y="3199942"/>
            <a:ext cx="119645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quickly</a:t>
            </a:r>
          </a:p>
        </p:txBody>
      </p:sp>
      <p:sp>
        <p:nvSpPr>
          <p:cNvPr id="13" name="矩形 12">
            <a:extLst>
              <a:ext uri="{FF2B5EF4-FFF2-40B4-BE49-F238E27FC236}">
                <a16:creationId xmlns:a16="http://schemas.microsoft.com/office/drawing/2014/main" id="{4F8AF148-F4EF-4360-9BE3-E3A359116E94}"/>
              </a:ext>
            </a:extLst>
          </p:cNvPr>
          <p:cNvSpPr/>
          <p:nvPr/>
        </p:nvSpPr>
        <p:spPr>
          <a:xfrm>
            <a:off x="1548221" y="3889169"/>
            <a:ext cx="87544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time</a:t>
            </a:r>
          </a:p>
        </p:txBody>
      </p:sp>
      <p:sp>
        <p:nvSpPr>
          <p:cNvPr id="14" name="矩形 13">
            <a:extLst>
              <a:ext uri="{FF2B5EF4-FFF2-40B4-BE49-F238E27FC236}">
                <a16:creationId xmlns:a16="http://schemas.microsoft.com/office/drawing/2014/main" id="{4F8AF148-F4EF-4360-9BE3-E3A359116E94}"/>
              </a:ext>
            </a:extLst>
          </p:cNvPr>
          <p:cNvSpPr/>
          <p:nvPr/>
        </p:nvSpPr>
        <p:spPr>
          <a:xfrm>
            <a:off x="4529436" y="4264514"/>
            <a:ext cx="119423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money</a:t>
            </a:r>
          </a:p>
        </p:txBody>
      </p:sp>
      <p:sp>
        <p:nvSpPr>
          <p:cNvPr id="17" name="矩形 16">
            <a:extLst>
              <a:ext uri="{FF2B5EF4-FFF2-40B4-BE49-F238E27FC236}">
                <a16:creationId xmlns:a16="http://schemas.microsoft.com/office/drawing/2014/main" id="{4F8AF148-F4EF-4360-9BE3-E3A359116E94}"/>
              </a:ext>
            </a:extLst>
          </p:cNvPr>
          <p:cNvSpPr/>
          <p:nvPr/>
        </p:nvSpPr>
        <p:spPr>
          <a:xfrm>
            <a:off x="7104516" y="4633110"/>
            <a:ext cx="1067774"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answer</a:t>
            </a:r>
            <a:endParaRPr lang="zh-TW" altLang="en-US" b="1" dirty="0">
              <a:solidFill>
                <a:srgbClr val="FF0066"/>
              </a:solidFill>
              <a:latin typeface="Segoe Print" panose="02000600000000000000" pitchFamily="2" charset="0"/>
            </a:endParaRPr>
          </a:p>
        </p:txBody>
      </p:sp>
      <p:pic>
        <p:nvPicPr>
          <p:cNvPr id="2" name="life_2e_intermediate_sb_track_4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52816" y="663374"/>
            <a:ext cx="609600" cy="609600"/>
          </a:xfrm>
          <a:prstGeom prst="rect">
            <a:avLst/>
          </a:prstGeom>
        </p:spPr>
      </p:pic>
      <p:pic>
        <p:nvPicPr>
          <p:cNvPr id="20" name="life_2e_intermediate_sb_track_4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232372" y="1793755"/>
            <a:ext cx="609600" cy="609600"/>
          </a:xfrm>
          <a:prstGeom prst="rect">
            <a:avLst/>
          </a:prstGeom>
        </p:spPr>
      </p:pic>
    </p:spTree>
    <p:extLst>
      <p:ext uri="{BB962C8B-B14F-4D97-AF65-F5344CB8AC3E}">
        <p14:creationId xmlns:p14="http://schemas.microsoft.com/office/powerpoint/2010/main"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wipe(left)">
                                      <p:cBhvr>
                                        <p:cTn id="32" dur="5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wipe(left)">
                                      <p:cBhvr>
                                        <p:cTn id="3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2"/>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33069" fill="hold"/>
                                        <p:tgtEl>
                                          <p:spTgt spid="2"/>
                                        </p:tgtEl>
                                      </p:cBhvr>
                                    </p:cmd>
                                  </p:childTnLst>
                                </p:cTn>
                              </p:par>
                            </p:childTnLst>
                          </p:cTn>
                        </p:par>
                      </p:childTnLst>
                    </p:cTn>
                  </p:par>
                </p:childTnLst>
              </p:cTn>
              <p:nextCondLst>
                <p:cond evt="onClick" delay="0">
                  <p:tgtEl>
                    <p:spTgt spid="2"/>
                  </p:tgtEl>
                </p:cond>
              </p:nextCondLst>
            </p:seq>
            <p:audio>
              <p:cMediaNode vol="80000">
                <p:cTn id="43" fill="hold" display="0">
                  <p:stCondLst>
                    <p:cond delay="indefinite"/>
                  </p:stCondLst>
                  <p:endCondLst>
                    <p:cond evt="onStopAudio" delay="0">
                      <p:tgtEl>
                        <p:sldTgt/>
                      </p:tgtEl>
                    </p:cond>
                  </p:endCondLst>
                </p:cTn>
                <p:tgtEl>
                  <p:spTgt spid="2"/>
                </p:tgtEl>
              </p:cMediaNode>
            </p:audio>
            <p:seq concurrent="1" nextAc="seek">
              <p:cTn id="44" restart="whenNotActive" fill="hold" evtFilter="cancelBubble" nodeType="interactiveSeq">
                <p:stCondLst>
                  <p:cond evt="onClick" delay="0">
                    <p:tgtEl>
                      <p:spTgt spid="20"/>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133069" fill="hold"/>
                                        <p:tgtEl>
                                          <p:spTgt spid="20"/>
                                        </p:tgtEl>
                                      </p:cBhvr>
                                    </p:cmd>
                                  </p:childTnLst>
                                </p:cTn>
                              </p:par>
                            </p:childTnLst>
                          </p:cTn>
                        </p:par>
                      </p:childTnLst>
                    </p:cTn>
                  </p:par>
                </p:childTnLst>
              </p:cTn>
              <p:nextCondLst>
                <p:cond evt="onClick" delay="0">
                  <p:tgtEl>
                    <p:spTgt spid="20"/>
                  </p:tgtEl>
                </p:cond>
              </p:nextCondLst>
            </p:seq>
            <p:audio>
              <p:cMediaNode vol="80000">
                <p:cTn id="49" fill="hold" display="0">
                  <p:stCondLst>
                    <p:cond delay="indefinite"/>
                  </p:stCondLst>
                  <p:endCondLst>
                    <p:cond evt="onStopAudio" delay="0">
                      <p:tgtEl>
                        <p:sldTgt/>
                      </p:tgtEl>
                    </p:cond>
                  </p:endCondLst>
                </p:cTn>
                <p:tgtEl>
                  <p:spTgt spid="20"/>
                </p:tgtEl>
              </p:cMediaNode>
            </p:audio>
          </p:childTnLst>
        </p:cTn>
      </p:par>
    </p:tnLst>
    <p:bldLst>
      <p:bldP spid="9" grpId="0" build="p"/>
      <p:bldP spid="10" grpId="0" build="p"/>
      <p:bldP spid="11" grpId="0" build="p"/>
      <p:bldP spid="13" grpId="0" build="p"/>
      <p:bldP spid="14" grpId="0" build="p"/>
      <p:bldP spid="1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3F5F7"/>
        </a:solidFill>
        <a:effectLst/>
      </p:bgPr>
    </p:bg>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7761514" y="6545020"/>
            <a:ext cx="132453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155</a:t>
            </a:r>
            <a:endParaRPr lang="zh-TW" altLang="en-US" sz="1200" b="1" dirty="0">
              <a:solidFill>
                <a:schemeClr val="tx1">
                  <a:lumMod val="50000"/>
                  <a:lumOff val="50000"/>
                </a:schemeClr>
              </a:solidFill>
              <a:latin typeface="Calibri" panose="020F0502020204030204" pitchFamily="34" charset="0"/>
            </a:endParaRPr>
          </a:p>
        </p:txBody>
      </p:sp>
      <p:sp>
        <p:nvSpPr>
          <p:cNvPr id="4" name="箭號: 迴轉箭號 3">
            <a:hlinkClick r:id="" action="ppaction://hlinkshowjump?jump=lastslideviewed"/>
            <a:extLst>
              <a:ext uri="{FF2B5EF4-FFF2-40B4-BE49-F238E27FC236}">
                <a16:creationId xmlns:a16="http://schemas.microsoft.com/office/drawing/2014/main" id="{625865DF-06ED-4129-B637-F5F87B879D89}"/>
              </a:ext>
            </a:extLst>
          </p:cNvPr>
          <p:cNvSpPr/>
          <p:nvPr/>
        </p:nvSpPr>
        <p:spPr>
          <a:xfrm flipV="1">
            <a:off x="8464880" y="158127"/>
            <a:ext cx="432000" cy="576000"/>
          </a:xfrm>
          <a:prstGeom prst="uturnArrow">
            <a:avLst>
              <a:gd name="adj1" fmla="val 22346"/>
              <a:gd name="adj2" fmla="val 23673"/>
              <a:gd name="adj3" fmla="val 25000"/>
              <a:gd name="adj4" fmla="val 43750"/>
              <a:gd name="adj5" fmla="val 75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矩形 12">
            <a:extLst>
              <a:ext uri="{FF2B5EF4-FFF2-40B4-BE49-F238E27FC236}">
                <a16:creationId xmlns:a16="http://schemas.microsoft.com/office/drawing/2014/main" id="{5A0439D6-3F74-412D-B211-E2889B1CF952}"/>
              </a:ext>
            </a:extLst>
          </p:cNvPr>
          <p:cNvSpPr/>
          <p:nvPr/>
        </p:nvSpPr>
        <p:spPr>
          <a:xfrm>
            <a:off x="342832" y="96101"/>
            <a:ext cx="659399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Communication activities</a:t>
            </a:r>
          </a:p>
        </p:txBody>
      </p:sp>
      <p:sp>
        <p:nvSpPr>
          <p:cNvPr id="2" name="矩形 1">
            <a:extLst>
              <a:ext uri="{FF2B5EF4-FFF2-40B4-BE49-F238E27FC236}">
                <a16:creationId xmlns:a16="http://schemas.microsoft.com/office/drawing/2014/main" id="{1D37B7FE-0CBE-4C17-9115-B877852A01BC}"/>
              </a:ext>
            </a:extLst>
          </p:cNvPr>
          <p:cNvSpPr/>
          <p:nvPr/>
        </p:nvSpPr>
        <p:spPr>
          <a:xfrm>
            <a:off x="354121" y="679664"/>
            <a:ext cx="4217879" cy="400110"/>
          </a:xfrm>
          <a:prstGeom prst="rect">
            <a:avLst/>
          </a:prstGeom>
        </p:spPr>
        <p:txBody>
          <a:bodyPr wrap="square">
            <a:spAutoFit/>
          </a:bodyPr>
          <a:lstStyle/>
          <a:p>
            <a:pPr>
              <a:spcBef>
                <a:spcPts val="600"/>
              </a:spcBef>
            </a:pPr>
            <a:r>
              <a:rPr lang="en-US" altLang="zh-TW" sz="2000" b="1" dirty="0">
                <a:solidFill>
                  <a:srgbClr val="E60000"/>
                </a:solidFill>
                <a:latin typeface="Calibri" panose="020F0502020204030204" pitchFamily="34" charset="0"/>
              </a:rPr>
              <a:t>UNIT 6a Exercise 2, page 70</a:t>
            </a:r>
            <a:endParaRPr lang="zh-TW" altLang="en-US" sz="2000" b="1" dirty="0">
              <a:solidFill>
                <a:srgbClr val="E60000"/>
              </a:solidFill>
              <a:latin typeface="Calibri" panose="020F0502020204030204" pitchFamily="34" charset="0"/>
            </a:endParaRPr>
          </a:p>
        </p:txBody>
      </p:sp>
      <p:sp>
        <p:nvSpPr>
          <p:cNvPr id="7" name="矩形 6">
            <a:extLst>
              <a:ext uri="{FF2B5EF4-FFF2-40B4-BE49-F238E27FC236}">
                <a16:creationId xmlns:a16="http://schemas.microsoft.com/office/drawing/2014/main" id="{F68EC210-7726-481D-95AB-3D68B32AB9A1}"/>
              </a:ext>
            </a:extLst>
          </p:cNvPr>
          <p:cNvSpPr/>
          <p:nvPr/>
        </p:nvSpPr>
        <p:spPr>
          <a:xfrm>
            <a:off x="363848" y="1197431"/>
            <a:ext cx="8459374" cy="1631216"/>
          </a:xfrm>
          <a:prstGeom prst="rect">
            <a:avLst/>
          </a:prstGeom>
        </p:spPr>
        <p:txBody>
          <a:bodyPr wrap="square">
            <a:spAutoFit/>
          </a:bodyPr>
          <a:lstStyle/>
          <a:p>
            <a:pPr>
              <a:spcBef>
                <a:spcPts val="600"/>
              </a:spcBef>
            </a:pPr>
            <a:r>
              <a:rPr lang="en-US" altLang="zh-TW" sz="2000" dirty="0">
                <a:latin typeface="Calibri" panose="020F0502020204030204" pitchFamily="34" charset="0"/>
              </a:rPr>
              <a:t>Well, clearly the matches are to light the candle with and we know that drawing pins are for attaching things to other things. But what about the box? Yes, it’s for holding the drawing pins. But you can also use it to hold the candle. And then you attach the box to the wall. Did you get it? Yes? Congratulations, you’re a flexible thinker.</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47174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91247"/>
            <a:ext cx="8352928" cy="5193729"/>
          </a:xfrm>
          <a:prstGeom prst="rect">
            <a:avLst/>
          </a:prstGeom>
          <a:ln>
            <a:solidFill>
              <a:srgbClr val="0000E1"/>
            </a:solidFill>
          </a:ln>
        </p:spPr>
        <p:txBody>
          <a:bodyPr wrap="square">
            <a:spAutoFit/>
          </a:bodyPr>
          <a:lstStyle/>
          <a:p>
            <a:pPr>
              <a:spcBef>
                <a:spcPts val="300"/>
              </a:spcBef>
            </a:pPr>
            <a:r>
              <a:rPr lang="en-US" altLang="zh-TW" dirty="0">
                <a:solidFill>
                  <a:srgbClr val="0000E1"/>
                </a:solidFill>
                <a:latin typeface="Calibri" panose="020F0502020204030204" pitchFamily="34" charset="0"/>
                <a:cs typeface="Arial" pitchFamily="34" charset="0"/>
              </a:rPr>
              <a:t>I have two questions for you today. The first: how good are you at flexible and creative thinking? And the second: does the promise of a reward make you work harder?</a:t>
            </a:r>
          </a:p>
          <a:p>
            <a:pPr>
              <a:spcBef>
                <a:spcPts val="300"/>
              </a:spcBef>
            </a:pPr>
            <a:r>
              <a:rPr lang="en-US" altLang="zh-TW" dirty="0">
                <a:solidFill>
                  <a:srgbClr val="0000E1"/>
                </a:solidFill>
                <a:latin typeface="Calibri" panose="020F0502020204030204" pitchFamily="34" charset="0"/>
                <a:cs typeface="Arial" pitchFamily="34" charset="0"/>
              </a:rPr>
              <a:t>So, let’s test your flexible thinking. I’m going to give you a task. You have a candle, a box of drawing pins and some matches. The task is to attach the candle to the wall so that the wax doesn’t drip on the floor below. How do you do it? Well, clearly the matches are to light the candle with and we know that drawing pins are for attaching things to other things. But what about the box? Yes, it’s for holding the drawing pins. But you can also use it to hold the candle. And then you attach the box to the wall. Did you get it? Yes? Congratulations, you’re a flexible thinker.</a:t>
            </a:r>
          </a:p>
          <a:p>
            <a:pPr>
              <a:spcBef>
                <a:spcPts val="300"/>
              </a:spcBef>
            </a:pPr>
            <a:r>
              <a:rPr lang="en-US" altLang="zh-TW" dirty="0">
                <a:solidFill>
                  <a:srgbClr val="0000E1"/>
                </a:solidFill>
                <a:latin typeface="Calibri" panose="020F0502020204030204" pitchFamily="34" charset="0"/>
                <a:cs typeface="Arial" pitchFamily="34" charset="0"/>
              </a:rPr>
              <a:t>Now, let’s turn to the second question. Imagine I offer half of you some money to do this task more quickly. Not a lot of money, but a fair amount. It’s work – and we all work for money, don’t we? And I tell the other half of you that I’m going to see how long it takes you so that we can find out the average time. What do you think will happen? The people with the reward of money will be quicker, right?</a:t>
            </a:r>
          </a:p>
          <a:p>
            <a:pPr>
              <a:spcBef>
                <a:spcPts val="300"/>
              </a:spcBef>
            </a:pPr>
            <a:r>
              <a:rPr lang="en-US" altLang="zh-TW" dirty="0">
                <a:solidFill>
                  <a:srgbClr val="0000E1"/>
                </a:solidFill>
                <a:latin typeface="Calibri" panose="020F0502020204030204" pitchFamily="34" charset="0"/>
                <a:cs typeface="Arial" pitchFamily="34" charset="0"/>
              </a:rPr>
              <a:t>Well, I can tell you the results of this experiment. And it’s the same result every time. The people in the first group – the ones who are offered some money – need more time to find the answer – usually about three minutes longer, in fact. That’s right. It’s a mystery. You offer someone a reward, and they work more slowly. What’s going on?</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44</a:t>
            </a:r>
            <a:endParaRPr lang="zh-TW" altLang="en-US" dirty="0">
              <a:solidFill>
                <a:schemeClr val="bg1">
                  <a:lumMod val="50000"/>
                </a:schemeClr>
              </a:solidFill>
              <a:latin typeface="Calibri" panose="020F0502020204030204" pitchFamily="34" charset="0"/>
            </a:endParaRPr>
          </a:p>
        </p:txBody>
      </p:sp>
      <p:pic>
        <p:nvPicPr>
          <p:cNvPr id="5" name="life_2e_intermediate_sb_track_4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185" y="197900"/>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33069"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E9479C-F897-4995-BEBB-46594EFCE526}"/>
</file>

<file path=customXml/itemProps2.xml><?xml version="1.0" encoding="utf-8"?>
<ds:datastoreItem xmlns:ds="http://schemas.openxmlformats.org/officeDocument/2006/customXml" ds:itemID="{8D3DF396-3251-4213-A24F-B23C87674B9D}"/>
</file>

<file path=customXml/itemProps3.xml><?xml version="1.0" encoding="utf-8"?>
<ds:datastoreItem xmlns:ds="http://schemas.openxmlformats.org/officeDocument/2006/customXml" ds:itemID="{CC3A07FF-AD87-4FE4-8938-5FB5BF210F10}"/>
</file>

<file path=docProps/app.xml><?xml version="1.0" encoding="utf-8"?>
<Properties xmlns="http://schemas.openxmlformats.org/officeDocument/2006/extended-properties" xmlns:vt="http://schemas.openxmlformats.org/officeDocument/2006/docPropsVTypes">
  <Template>Office Theme</Template>
  <TotalTime>1926</TotalTime>
  <Words>3753</Words>
  <Application>Microsoft Office PowerPoint</Application>
  <PresentationFormat>如螢幕大小 (4:3)</PresentationFormat>
  <Paragraphs>923</Paragraphs>
  <Slides>80</Slides>
  <Notes>0</Notes>
  <HiddenSlides>0</HiddenSlides>
  <MMClips>23</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80</vt:i4>
      </vt:variant>
    </vt:vector>
  </HeadingPairs>
  <TitlesOfParts>
    <vt:vector size="86" baseType="lpstr">
      <vt:lpstr>Arial</vt:lpstr>
      <vt:lpstr>Calibri</vt:lpstr>
      <vt:lpstr>Calibri Light</vt:lpstr>
      <vt:lpstr>Corbel</vt:lpstr>
      <vt:lpstr>Segoe Print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Liang, Karen</cp:lastModifiedBy>
  <cp:revision>201</cp:revision>
  <dcterms:created xsi:type="dcterms:W3CDTF">2018-12-06T16:59:09Z</dcterms:created>
  <dcterms:modified xsi:type="dcterms:W3CDTF">2019-03-26T11:06:08Z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